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4"/>
  </p:notesMasterIdLst>
  <p:sldIdLst>
    <p:sldId id="859" r:id="rId2"/>
    <p:sldId id="1017" r:id="rId3"/>
    <p:sldId id="1021" r:id="rId4"/>
    <p:sldId id="1140" r:id="rId5"/>
    <p:sldId id="1064" r:id="rId6"/>
    <p:sldId id="1065" r:id="rId7"/>
    <p:sldId id="1141" r:id="rId8"/>
    <p:sldId id="1142" r:id="rId9"/>
    <p:sldId id="1143" r:id="rId10"/>
    <p:sldId id="1068" r:id="rId11"/>
    <p:sldId id="1069" r:id="rId12"/>
    <p:sldId id="1080" r:id="rId13"/>
    <p:sldId id="1144" r:id="rId14"/>
    <p:sldId id="1145" r:id="rId15"/>
    <p:sldId id="1084" r:id="rId16"/>
    <p:sldId id="1086" r:id="rId17"/>
    <p:sldId id="1089" r:id="rId18"/>
    <p:sldId id="1146" r:id="rId19"/>
    <p:sldId id="1095" r:id="rId20"/>
    <p:sldId id="1147" r:id="rId21"/>
    <p:sldId id="1148" r:id="rId22"/>
    <p:sldId id="1149" r:id="rId23"/>
    <p:sldId id="1100" r:id="rId24"/>
    <p:sldId id="1102" r:id="rId25"/>
    <p:sldId id="1150" r:id="rId26"/>
    <p:sldId id="1151" r:id="rId27"/>
    <p:sldId id="1152" r:id="rId28"/>
    <p:sldId id="1155" r:id="rId29"/>
    <p:sldId id="1105" r:id="rId30"/>
    <p:sldId id="1112" r:id="rId31"/>
    <p:sldId id="1156" r:id="rId32"/>
    <p:sldId id="1157" r:id="rId33"/>
    <p:sldId id="1158" r:id="rId34"/>
    <p:sldId id="1159" r:id="rId35"/>
    <p:sldId id="1118" r:id="rId36"/>
    <p:sldId id="1160" r:id="rId37"/>
    <p:sldId id="1161" r:id="rId38"/>
    <p:sldId id="1162" r:id="rId39"/>
    <p:sldId id="1163" r:id="rId40"/>
    <p:sldId id="1164" r:id="rId41"/>
    <p:sldId id="1165" r:id="rId42"/>
    <p:sldId id="1166" r:id="rId43"/>
    <p:sldId id="1119" r:id="rId44"/>
    <p:sldId id="1130" r:id="rId45"/>
    <p:sldId id="1167" r:id="rId46"/>
    <p:sldId id="1168" r:id="rId47"/>
    <p:sldId id="1169" r:id="rId48"/>
    <p:sldId id="1170" r:id="rId49"/>
    <p:sldId id="1171" r:id="rId50"/>
    <p:sldId id="1138" r:id="rId51"/>
    <p:sldId id="1172" r:id="rId52"/>
    <p:sldId id="1173" r:id="rId53"/>
    <p:sldId id="1022" r:id="rId54"/>
    <p:sldId id="1024" r:id="rId55"/>
    <p:sldId id="1175" r:id="rId56"/>
    <p:sldId id="1025" r:id="rId57"/>
    <p:sldId id="1027" r:id="rId58"/>
    <p:sldId id="1028" r:id="rId59"/>
    <p:sldId id="1176" r:id="rId60"/>
    <p:sldId id="1177" r:id="rId61"/>
    <p:sldId id="1180" r:id="rId62"/>
    <p:sldId id="1178" r:id="rId6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2000"/>
    <a:srgbClr val="EF412A"/>
    <a:srgbClr val="EF3E22"/>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6379"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2025/7/3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高中语文 选择性必修</a:t>
            </a:r>
            <a:r>
              <a:rPr lang="en-US" altLang="zh-CN" sz="2000" dirty="0" smtClean="0">
                <a:solidFill>
                  <a:prstClr val="black"/>
                </a:solidFill>
                <a:latin typeface="楷体" panose="02010609060101010101" pitchFamily="49" charset="-122"/>
                <a:ea typeface="楷体" panose="02010609060101010101" pitchFamily="49" charset="-122"/>
              </a:rPr>
              <a:t> </a:t>
            </a:r>
            <a:r>
              <a:rPr lang="zh-CN" altLang="en-US" sz="2000" dirty="0" smtClean="0">
                <a:solidFill>
                  <a:prstClr val="black"/>
                </a:solidFill>
                <a:latin typeface="楷体" panose="02010609060101010101" pitchFamily="49" charset="-122"/>
                <a:ea typeface="楷体" panose="02010609060101010101" pitchFamily="49" charset="-122"/>
              </a:rPr>
              <a:t>中册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2025/7/3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23.jpeg"/><Relationship Id="rId4" Type="http://schemas.openxmlformats.org/officeDocument/2006/relationships/image" Target="../media/image22.jpeg"/></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32.jpeg"/><Relationship Id="rId4" Type="http://schemas.openxmlformats.org/officeDocument/2006/relationships/image" Target="../media/image31.jpeg"/></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36.jpeg"/></Relationships>
</file>

<file path=ppt/slides/_rels/slide3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1.xml"/><Relationship Id="rId4" Type="http://schemas.openxmlformats.org/officeDocument/2006/relationships/image" Target="../media/image40.jpeg"/></Relationships>
</file>

<file path=ppt/slides/_rels/slide3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slideLayout" Target="../slideLayouts/slideLayout1.xml"/><Relationship Id="rId5" Type="http://schemas.openxmlformats.org/officeDocument/2006/relationships/image" Target="../media/image46.jpeg"/><Relationship Id="rId4" Type="http://schemas.openxmlformats.org/officeDocument/2006/relationships/image" Target="../media/image4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1.xml"/><Relationship Id="rId4" Type="http://schemas.openxmlformats.org/officeDocument/2006/relationships/image" Target="../media/image51.jpeg"/></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39.jpeg"/><Relationship Id="rId7" Type="http://schemas.openxmlformats.org/officeDocument/2006/relationships/image" Target="../media/image44.jpeg"/><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4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6.jpeg"/></Relationships>
</file>

<file path=ppt/slides/_rels/slide45.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png"/><Relationship Id="rId1" Type="http://schemas.openxmlformats.org/officeDocument/2006/relationships/slideLayout" Target="../slideLayouts/slideLayout1.xml"/><Relationship Id="rId4" Type="http://schemas.openxmlformats.org/officeDocument/2006/relationships/image" Target="../media/image54.jpeg"/></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54.jpeg"/><Relationship Id="rId4" Type="http://schemas.openxmlformats.org/officeDocument/2006/relationships/image" Target="../media/image53.jpeg"/></Relationships>
</file>

<file path=ppt/slides/_rels/slide4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430.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56.jpeg"/></Relationships>
</file>

<file path=ppt/slides/_rels/slide51.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58.jpeg"/></Relationships>
</file>

<file path=ppt/slides/_rels/slide5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  中华传统文化经典研习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18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微软雅黑" panose="020B0503020204020204" pitchFamily="34" charset="-122"/>
                <a:ea typeface="微软雅黑" panose="020B0503020204020204" pitchFamily="34" charset="-122"/>
              </a:rPr>
              <a:t>10   *</a:t>
            </a:r>
            <a:r>
              <a:rPr lang="zh-CN" altLang="en-US" sz="4800" b="0">
                <a:solidFill>
                  <a:srgbClr val="000000"/>
                </a:solidFill>
                <a:latin typeface="微软雅黑" panose="020B0503020204020204" pitchFamily="34" charset="-122"/>
                <a:ea typeface="微软雅黑" panose="020B0503020204020204" pitchFamily="34" charset="-122"/>
              </a:rPr>
              <a:t>苏武传</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段析.eps" descr="id:2147489526;FounderCES"/>
          <p:cNvPicPr/>
          <p:nvPr/>
        </p:nvPicPr>
        <p:blipFill>
          <a:blip r:embed="rId2"/>
          <a:stretch>
            <a:fillRect/>
          </a:stretch>
        </p:blipFill>
        <p:spPr>
          <a:xfrm>
            <a:off x="356720" y="2564904"/>
            <a:ext cx="908050" cy="425450"/>
          </a:xfrm>
          <a:prstGeom prst="rect">
            <a:avLst/>
          </a:prstGeom>
        </p:spPr>
      </p:pic>
      <p:sp>
        <p:nvSpPr>
          <p:cNvPr id="2" name="内容占位符 1"/>
          <p:cNvSpPr>
            <a:spLocks noGrp="1"/>
          </p:cNvSpPr>
          <p:nvPr>
            <p:ph idx="1"/>
          </p:nvPr>
        </p:nvSpPr>
        <p:spPr>
          <a:xfrm>
            <a:off x="360854" y="746120"/>
            <a:ext cx="11485848" cy="1685077"/>
          </a:xfrm>
        </p:spPr>
        <p:txBody>
          <a:bodyPr/>
          <a:lstStyle/>
          <a:p>
            <a:pPr hangingPunct="0">
              <a:spcAft>
                <a:spcPts val="0"/>
              </a:spcAft>
            </a:pPr>
            <a:r>
              <a:rPr lang="en-US" altLang="zh-CN" b="1">
                <a:solidFill>
                  <a:srgbClr val="000000"/>
                </a:solidFill>
                <a:latin typeface="MS Mincho"/>
                <a:ea typeface="宋体" panose="02010600030101010101" pitchFamily="2" charset="-122"/>
                <a:cs typeface="Times New Roman" panose="02020603050405020304" pitchFamily="18" charset="0"/>
              </a:rPr>
              <a:t>⑮</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赠送礼物。</a:t>
            </a:r>
            <a:r>
              <a:rPr lang="en-US" altLang="zh-CN" b="1">
                <a:solidFill>
                  <a:srgbClr val="000000"/>
                </a:solidFill>
                <a:latin typeface="MS Mincho"/>
                <a:ea typeface="宋体" panose="02010600030101010101" pitchFamily="2" charset="-122"/>
                <a:cs typeface="Times New Roman" panose="02020603050405020304" pitchFamily="18" charset="0"/>
              </a:rPr>
              <a:t>⑯</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假吏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临时委任的使臣属官。</a:t>
            </a:r>
            <a:r>
              <a:rPr lang="en-US" altLang="zh-CN" b="1">
                <a:solidFill>
                  <a:srgbClr val="000000"/>
                </a:solidFill>
                <a:latin typeface="MS Mincho"/>
                <a:ea typeface="宋体" panose="02010600030101010101" pitchFamily="2" charset="-122"/>
                <a:cs typeface="Times New Roman" panose="02020603050405020304" pitchFamily="18" charset="0"/>
              </a:rPr>
              <a:t>⑰</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募士斥候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招募士卒和侦察兵。斥候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侦察兵。</a:t>
            </a:r>
            <a:r>
              <a:rPr lang="en-US" altLang="zh-CN" b="1">
                <a:solidFill>
                  <a:srgbClr val="000000"/>
                </a:solidFill>
                <a:latin typeface="MS Mincho"/>
                <a:ea typeface="宋体" panose="02010600030101010101" pitchFamily="2" charset="-122"/>
                <a:cs typeface="Times New Roman" panose="02020603050405020304" pitchFamily="18" charset="0"/>
              </a:rPr>
              <a:t>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后省略谓语动词。</a:t>
            </a:r>
            <a:r>
              <a:rPr lang="en-US" altLang="zh-CN" b="1">
                <a:solidFill>
                  <a:srgbClr val="000000"/>
                </a:solidFill>
                <a:latin typeface="MS Mincho"/>
                <a:ea typeface="宋体" panose="02010600030101010101" pitchFamily="2" charset="-122"/>
                <a:cs typeface="Times New Roman" panose="02020603050405020304" pitchFamily="18" charset="0"/>
              </a:rPr>
              <a:t>⑲</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备办。</a:t>
            </a:r>
            <a:r>
              <a:rPr lang="en-US" altLang="zh-CN" b="1">
                <a:solidFill>
                  <a:srgbClr val="000000"/>
                </a:solidFill>
                <a:latin typeface="MS Mincho"/>
                <a:ea typeface="宋体" panose="02010600030101010101" pitchFamily="2" charset="-122"/>
                <a:cs typeface="Times New Roman" panose="02020603050405020304" pitchFamily="18" charset="0"/>
              </a:rPr>
              <a:t>⑳</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财物。</a:t>
            </a:r>
            <a:r>
              <a:rPr lang="zh-CN" altLang="zh-CN" b="1">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㉑</a:t>
            </a:r>
            <a:r>
              <a:rPr lang="zh-CN" altLang="zh-CN" b="1">
                <a:solidFill>
                  <a:srgbClr val="000000"/>
                </a:solidFill>
                <a:latin typeface="Times New Roman" panose="02020603050405020304" pitchFamily="18" charset="0"/>
                <a:ea typeface="仿宋" panose="02010609060101010101" pitchFamily="49" charset="-122"/>
                <a:cs typeface="仿宋" panose="02010609060101010101" pitchFamily="49" charset="-122"/>
              </a:rPr>
              <a:t>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wèi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赠送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送给</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56720" y="764704"/>
            <a:ext cx="11571134" cy="1656184"/>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矩形 3"/>
          <p:cNvSpPr/>
          <p:nvPr/>
        </p:nvSpPr>
        <p:spPr>
          <a:xfrm>
            <a:off x="1342678" y="2454463"/>
            <a:ext cx="5134739"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介绍苏武的身世、出使背景和原因。</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25006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60854" y="908720"/>
            <a:ext cx="11485848" cy="4608512"/>
          </a:xfrm>
          <a:prstGeom prst="rect">
            <a:avLst/>
          </a:prstGeom>
        </p:spPr>
      </p:pic>
      <p:pic>
        <p:nvPicPr>
          <p:cNvPr id="4" name="赏析.eps" descr="id:2147489505;FounderCES"/>
          <p:cNvPicPr/>
          <p:nvPr/>
        </p:nvPicPr>
        <p:blipFill>
          <a:blip r:embed="rId3"/>
          <a:stretch>
            <a:fillRect/>
          </a:stretch>
        </p:blipFill>
        <p:spPr>
          <a:xfrm>
            <a:off x="5653880" y="1019642"/>
            <a:ext cx="899796" cy="474822"/>
          </a:xfrm>
          <a:prstGeom prst="rect">
            <a:avLst/>
          </a:prstGeom>
        </p:spPr>
      </p:pic>
      <p:sp>
        <p:nvSpPr>
          <p:cNvPr id="3" name="内容占位符 2"/>
          <p:cNvSpPr>
            <a:spLocks noGrp="1"/>
          </p:cNvSpPr>
          <p:nvPr>
            <p:ph idx="1"/>
          </p:nvPr>
        </p:nvSpPr>
        <p:spPr>
          <a:xfrm>
            <a:off x="360854" y="1558533"/>
            <a:ext cx="11485848" cy="3970318"/>
          </a:xfrm>
        </p:spPr>
        <p:txBody>
          <a:bodyPr/>
          <a:lstStyle/>
          <a:p>
            <a:pPr hangingPunct="0">
              <a:spcAft>
                <a:spcPts val="0"/>
              </a:spcAft>
            </a:pPr>
            <a:r>
              <a:rPr lang="en-US" altLang="zh-CN" b="1">
                <a:solidFill>
                  <a:srgbClr val="E82000"/>
                </a:solidFill>
                <a:latin typeface="MS Mincho"/>
                <a:ea typeface="宋体" panose="02010600030101010101" pitchFamily="2" charset="-122"/>
                <a:cs typeface="Times New Roman" panose="02020603050405020304" pitchFamily="18" charset="0"/>
              </a:rPr>
              <a:t>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简单介绍苏武的身世，这是传记的常见写法。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E82000"/>
                </a:solidFill>
                <a:latin typeface="MS Mincho"/>
                <a:ea typeface="宋体" panose="02010600030101010101" pitchFamily="2" charset="-122"/>
                <a:cs typeface="Times New Roman" panose="02020603050405020304" pitchFamily="18" charset="0"/>
              </a:rPr>
              <a:t>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交代苏武出使的背景。文章着重指出汉匈之间历来有互相扣留使者的积习，为下文写苏武被扣留在匈奴埋下伏笔。匈奴答应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尽归汉使路充国等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只是因为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且鞮侯单于初立，恐汉袭之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，并非真心与汉朝和好，这说明了苏武出使时的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严峻</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形势。</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82000"/>
                </a:solidFill>
                <a:latin typeface="MS Mincho"/>
                <a:ea typeface="宋体" panose="02010600030101010101" pitchFamily="2" charset="-122"/>
                <a:cs typeface="Times New Roman" panose="02020603050405020304" pitchFamily="18" charset="0"/>
              </a:rPr>
              <a:t>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汉朝的善意回报反而让单于更加倨傲，这表明单于并非真心想与汉朝交好。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非汉所望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暗示苏武此次出使吉凶难料。至此，文章营造了一种紧张的氛围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32871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4010457"/>
              </a:xfrm>
            </p:spPr>
            <p:txBody>
              <a:bodyPr/>
              <a:lstStyle/>
              <a:p>
                <a:pPr indent="630238" algn="dist"/>
                <a:r>
                  <a:rPr lang="zh-CN" altLang="zh-CN" b="1" u="sng" smtClean="0">
                    <a:solidFill>
                      <a:srgbClr val="000000"/>
                    </a:solidFill>
                    <a:uFill>
                      <a:solidFill>
                        <a:srgbClr val="000000"/>
                      </a:solidFill>
                    </a:uFill>
                    <a:ea typeface="Times New Roman" panose="02020603050405020304" pitchFamily="18" charset="0"/>
                  </a:rPr>
                  <a:t> </a:t>
                </a:r>
                <a:r>
                  <a:rPr lang="en-US" altLang="zh-CN" b="1" u="sng" smtClean="0">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方</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欲发使送武等</a:t>
                </a:r>
                <a:r>
                  <a:rPr lang="zh-CN" altLang="zh-CN" b="1" u="sng"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会</a:t>
                </a:r>
                <a:r>
                  <a:rPr lang="zh-CN" altLang="zh-CN" b="1" u="sng" smtClean="0">
                    <a:solidFill>
                      <a:srgbClr val="000000"/>
                    </a:solidFill>
                    <a:uFill>
                      <a:solidFill>
                        <a:srgbClr val="000000"/>
                      </a:solidFill>
                    </a:uFill>
                    <a:ea typeface="Times New Roman" panose="02020603050405020304" pitchFamily="18" charset="0"/>
                  </a:rPr>
                  <a:t> </a:t>
                </a:r>
                <a:r>
                  <a:rPr lang="en-US" altLang="zh-CN" b="1" u="sng" smtClean="0">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缑</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王</a:t>
                </a:r>
                <a:r>
                  <a:rPr lang="zh-CN" altLang="zh-CN" b="1" u="sng" smtClean="0">
                    <a:solidFill>
                      <a:srgbClr val="000000"/>
                    </a:solidFill>
                    <a:uFill>
                      <a:solidFill>
                        <a:srgbClr val="000000"/>
                      </a:solidFill>
                    </a:uFill>
                    <a:ea typeface="Times New Roman" panose="02020603050405020304" pitchFamily="18" charset="0"/>
                  </a:rPr>
                  <a:t> </a:t>
                </a:r>
                <a:endParaRPr lang="en-US" altLang="zh-CN" b="1" u="sng" smtClean="0">
                  <a:solidFill>
                    <a:srgbClr val="000000"/>
                  </a:solidFill>
                  <a:uFill>
                    <a:solidFill>
                      <a:srgbClr val="000000"/>
                    </a:solidFill>
                  </a:uFill>
                  <a:ea typeface="Times New Roman" panose="02020603050405020304" pitchFamily="18" charset="0"/>
                </a:endParaRPr>
              </a:p>
              <a:p>
                <a:pPr algn="dist"/>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与</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长水虞常等谋反匈奴中。</a:t>
                </a:r>
                <a:r>
                  <a:rPr lang="en-US" altLang="zh-CN" b="1" u="sng" baseline="30000">
                    <a:solidFill>
                      <a:srgbClr val="E82000"/>
                    </a:solidFill>
                    <a:uFill>
                      <a:solidFill>
                        <a:srgbClr val="000000"/>
                      </a:solidFill>
                    </a:uFill>
                    <a:latin typeface="MS Mincho"/>
                    <a:cs typeface="Times New Roman" panose="02020603050405020304" pitchFamily="18" charset="0"/>
                  </a:rPr>
                  <a:t>❹</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缑</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王者</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昆邪王姊子也</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与昆</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邪</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王</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俱降汉</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后</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随</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浞野</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侯</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没</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胡</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中</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及</a:t>
                </a:r>
                <a:r>
                  <a:rPr lang="zh-CN" altLang="zh-CN" b="1" u="sng">
                    <a:solidFill>
                      <a:srgbClr val="000000"/>
                    </a:solidFill>
                    <a:uFill>
                      <a:solidFill>
                        <a:srgbClr val="000000"/>
                      </a:solidFill>
                    </a:uFill>
                    <a:ea typeface="Times New Roman" panose="02020603050405020304" pitchFamily="18" charset="0"/>
                  </a:rPr>
                  <a:t> </a:t>
                </a:r>
                <a:r>
                  <a:rPr lang="en-US" altLang="zh-CN" b="1" u="sng" smtClean="0">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卫</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律</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所</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将</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降</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者</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阴</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相</a:t>
                </a:r>
                <a:r>
                  <a:rPr lang="zh-CN" altLang="zh-CN" b="1" u="sng" smtClean="0">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与</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谋</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劫</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单于</a:t>
                </a:r>
                <a:r>
                  <a:rPr lang="zh-CN" altLang="zh-CN" b="1" u="sng" smtClean="0">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母</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阏氏</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en-US"/>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4010457"/>
              </a:xfrm>
              <a:blipFill>
                <a:blip r:embed="rId2"/>
                <a:stretch>
                  <a:fillRect l="-796" r="-849"/>
                </a:stretch>
              </a:blipFill>
            </p:spPr>
            <p:txBody>
              <a:bodyPr/>
              <a:lstStyle/>
              <a:p>
                <a:r>
                  <a:rPr lang="zh-CN" altLang="en-US">
                    <a:noFill/>
                  </a:rPr>
                  <a:t> </a:t>
                </a:r>
              </a:p>
            </p:txBody>
          </p:sp>
        </mc:Fallback>
      </mc:AlternateContent>
      <p:sp>
        <p:nvSpPr>
          <p:cNvPr id="4" name="内容占位符 1"/>
          <p:cNvSpPr txBox="1">
            <a:spLocks/>
          </p:cNvSpPr>
          <p:nvPr/>
        </p:nvSpPr>
        <p:spPr bwMode="auto">
          <a:xfrm>
            <a:off x="360854" y="1264692"/>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1"/>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匈奴</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正要派遣使者送苏武等人</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返汉</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适逢匈奴国内的缑王</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与原长水校尉虞常等人密谋反叛。缑王是昆邪王姐姐的儿子</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与昆邪王</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一起降汉</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后来又跟随浞野侯赵破奴陷没在匈奴中。连同卫律所率</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领的那些被迫投降匈奴的人</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暗地里一起密谋劫持单于的母亲阏氏</a:t>
            </a:r>
            <a:endParaRPr lang="zh-CN" altLang="en-US"/>
          </a:p>
        </p:txBody>
      </p:sp>
    </p:spTree>
    <p:extLst>
      <p:ext uri="{BB962C8B-B14F-4D97-AF65-F5344CB8AC3E}">
        <p14:creationId xmlns:p14="http://schemas.microsoft.com/office/powerpoint/2010/main" val="2328847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a:spLocks/>
          </p:cNvSpPr>
          <p:nvPr/>
        </p:nvSpPr>
        <p:spPr bwMode="auto">
          <a:xfrm>
            <a:off x="360854" y="1225630"/>
            <a:ext cx="11485848"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归附汉朝。适逢苏武等人到匈奴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虞常在汉朝的时候</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一向与副使张胜</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sz="28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有交情</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私下拜访张胜</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听说汉天子很怨恨卫律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我虞常能为汉朝</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sz="28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暗中用弩弓射死他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我的母亲和弟弟都在汉朝</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希望得到皇帝的赏赐。</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张胜答应了他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把财物送给了虞常。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07919"/>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归汉。</a:t>
                </a:r>
                <a:r>
                  <a:rPr lang="en-US" altLang="zh-CN" b="1" u="sng" baseline="30000" dirty="0" smtClean="0">
                    <a:solidFill>
                      <a:srgbClr val="E82000"/>
                    </a:solidFill>
                    <a:uFill>
                      <a:solidFill>
                        <a:srgbClr val="000000"/>
                      </a:solidFill>
                    </a:uFill>
                    <a:latin typeface="MS Mincho"/>
                    <a:ea typeface="宋体" panose="02010600030101010101" pitchFamily="2" charset="-122"/>
                    <a:cs typeface="Times New Roman" panose="02020603050405020304" pitchFamily="18" charset="0"/>
                  </a:rPr>
                  <a:t>❺</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会 武 等 至 匈 奴，虞常在 汉 时， 素与副张胜</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相知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m:t>③</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，私候 胜</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闻 汉天子甚 怨 卫律，常能为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汉</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伏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射 杀 之，吾母 与弟在 汉，幸蒙其赏赐。</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baseline="30000" dirty="0">
                    <a:solidFill>
                      <a:srgbClr val="E82000"/>
                    </a:solidFill>
                    <a:uFill>
                      <a:solidFill>
                        <a:srgbClr val="000000"/>
                      </a:solidFill>
                    </a:uFill>
                    <a:latin typeface="MS Mincho"/>
                    <a:ea typeface="宋体" panose="02010600030101010101" pitchFamily="2" charset="-122"/>
                    <a:cs typeface="Times New Roman" panose="02020603050405020304" pitchFamily="18" charset="0"/>
                  </a:rPr>
                  <a:t>❻</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张</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胜 许</a:t>
                </a:r>
                <a:r>
                  <a:rPr lang="en-US" altLang="zh-CN" b="1" u="sng" baseline="30000" dirty="0" smtClean="0">
                    <a:solidFill>
                      <a:srgbClr val="E82000"/>
                    </a:solidFill>
                    <a:uFill>
                      <a:solidFill>
                        <a:srgbClr val="000000"/>
                      </a:solidFill>
                    </a:uFill>
                    <a:latin typeface="MS Mincho"/>
                    <a:ea typeface="宋体" panose="02010600030101010101" pitchFamily="2" charset="-122"/>
                    <a:cs typeface="Times New Roman" panose="02020603050405020304" pitchFamily="18" charset="0"/>
                  </a:rPr>
                  <a:t>❼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货物</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与</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常。</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07919"/>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2954583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率领。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阏氏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nzhī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匈奴单于正妻的称号。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相熟识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有交情。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私候胜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私下拜访张胜。候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拜访。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一种利用机械力量将箭射出的弓。</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526;FounderCES"/>
          <p:cNvPicPr/>
          <p:nvPr/>
        </p:nvPicPr>
        <p:blipFill>
          <a:blip r:embed="rId2"/>
          <a:stretch>
            <a:fillRect/>
          </a:stretch>
        </p:blipFill>
        <p:spPr>
          <a:xfrm>
            <a:off x="360854" y="2060848"/>
            <a:ext cx="908050" cy="425450"/>
          </a:xfrm>
          <a:prstGeom prst="rect">
            <a:avLst/>
          </a:prstGeom>
        </p:spPr>
      </p:pic>
      <p:sp>
        <p:nvSpPr>
          <p:cNvPr id="6" name="矩形 5"/>
          <p:cNvSpPr/>
          <p:nvPr/>
        </p:nvSpPr>
        <p:spPr bwMode="auto">
          <a:xfrm>
            <a:off x="360854" y="764704"/>
            <a:ext cx="11494992" cy="1152128"/>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7" name="矩形 6"/>
          <p:cNvSpPr/>
          <p:nvPr/>
        </p:nvSpPr>
        <p:spPr>
          <a:xfrm>
            <a:off x="1342678" y="2060848"/>
            <a:ext cx="5444119" cy="461665"/>
          </a:xfrm>
          <a:prstGeom prst="rect">
            <a:avLst/>
          </a:prstGeom>
        </p:spPr>
        <p:txBody>
          <a:bodyPr wrap="none">
            <a:spAutoFit/>
          </a:bodyPr>
          <a:lstStyle/>
          <a:p>
            <a:r>
              <a:rPr lang="zh-CN" altLang="zh-CN" sz="2400">
                <a:solidFill>
                  <a:srgbClr val="000000"/>
                </a:solidFill>
                <a:cs typeface="Times New Roman" panose="02020603050405020304" pitchFamily="18" charset="0"/>
              </a:rPr>
              <a:t>缑王与虞常谋划叛乱，虞常私会张胜。</a:t>
            </a:r>
            <a:endParaRPr lang="zh-CN" altLang="en-US"/>
          </a:p>
        </p:txBody>
      </p:sp>
    </p:spTree>
    <p:extLst>
      <p:ext uri="{BB962C8B-B14F-4D97-AF65-F5344CB8AC3E}">
        <p14:creationId xmlns:p14="http://schemas.microsoft.com/office/powerpoint/2010/main" val="2515038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60854" y="836711"/>
            <a:ext cx="11485848" cy="4363641"/>
          </a:xfrm>
          <a:prstGeom prst="rect">
            <a:avLst/>
          </a:prstGeom>
        </p:spPr>
      </p:pic>
      <p:sp>
        <p:nvSpPr>
          <p:cNvPr id="3" name="内容占位符 2"/>
          <p:cNvSpPr>
            <a:spLocks noGrp="1"/>
          </p:cNvSpPr>
          <p:nvPr>
            <p:ph idx="1"/>
          </p:nvPr>
        </p:nvSpPr>
        <p:spPr>
          <a:xfrm>
            <a:off x="360854" y="746120"/>
            <a:ext cx="11485848" cy="4454233"/>
          </a:xfrm>
        </p:spPr>
        <p:txBody>
          <a:bodyPr/>
          <a:lstStyle/>
          <a:p>
            <a:pPr hangingPunct="0">
              <a:spcAft>
                <a:spcPts val="0"/>
              </a:spcAft>
            </a:pPr>
            <a:r>
              <a:rPr lang="en-US" altLang="zh-CN" b="1">
                <a:solidFill>
                  <a:srgbClr val="E82000"/>
                </a:solidFill>
                <a:latin typeface="MS Mincho"/>
                <a:ea typeface="宋体" panose="02010600030101010101" pitchFamily="2" charset="-122"/>
                <a:cs typeface="Times New Roman" panose="02020603050405020304" pitchFamily="18" charset="0"/>
              </a:rPr>
              <a:t>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匈奴内部发生的谋反事件将毫不知情的苏武牵涉进来，成为苏武被扣留的直接原因，为下文故事情节的发展埋下伏笔。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82000"/>
                </a:solidFill>
                <a:latin typeface="MS Mincho"/>
                <a:ea typeface="宋体" panose="02010600030101010101" pitchFamily="2" charset="-122"/>
                <a:cs typeface="Times New Roman" panose="02020603050405020304" pitchFamily="18" charset="0"/>
              </a:rPr>
              <a:t>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人物关系复杂，突出了矛盾的复杂性，使故事充满悬念。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82000"/>
                </a:solidFill>
                <a:latin typeface="MS Mincho"/>
                <a:ea typeface="宋体" panose="02010600030101010101" pitchFamily="2" charset="-122"/>
                <a:cs typeface="Times New Roman" panose="02020603050405020304" pitchFamily="18" charset="0"/>
              </a:rPr>
              <a:t>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虞常企图刺杀叛汉降敌的卫律，但其出发点只是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吾母与弟在汉，幸蒙其赏赐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，并非真正忠于汉朝。他的这一举动反而破坏了汉朝和匈奴的关系。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82000"/>
                </a:solidFill>
                <a:latin typeface="MS Mincho"/>
                <a:ea typeface="宋体" panose="02010600030101010101" pitchFamily="2" charset="-122"/>
                <a:cs typeface="Times New Roman" panose="02020603050405020304" pitchFamily="18" charset="0"/>
              </a:rPr>
              <a:t>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字，暴露了张胜的轻率。张胜私下支持虞常等人行动的做法损害了汉朝的信义，有悖于汉匈通好的宗旨，使汉朝使者处于理亏的地位。因此意欲谋反的虞常私访苏武的副使张胜，使苏武被扣留成为必然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548448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198731"/>
              </a:xfrm>
            </p:spPr>
            <p:txBody>
              <a:bodyPr/>
              <a:lstStyle/>
              <a:p>
                <a:pPr indent="630238" algn="dist"/>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后</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余</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出</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猎</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独</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阏</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氏</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弟</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虞常</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七十余人</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欲发</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①</m:t>
                        </m:r>
                      </m:sup>
                    </m:sSup>
                  </m:oMath>
                </a14:m>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人夜亡</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告之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②</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单于</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子弟</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发兵</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战</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。缑王等皆死</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虞常生得</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③</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82000"/>
                    </a:solidFill>
                    <a:uFill>
                      <a:solidFill>
                        <a:srgbClr val="000000"/>
                      </a:solidFill>
                    </a:uFill>
                    <a:latin typeface="MS Mincho"/>
                    <a:cs typeface="Times New Roman" panose="02020603050405020304" pitchFamily="18" charset="0"/>
                  </a:rPr>
                  <a:t>❽</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单于使</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卫</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律</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治</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④</m:t>
                        </m:r>
                      </m:sup>
                    </m:sSup>
                  </m:oMath>
                </a14:m>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张</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胜</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闻</a:t>
                </a:r>
                <a:r>
                  <a:rPr lang="zh-CN" altLang="zh-CN" b="1" u="sng" dirty="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恐</a:t>
                </a:r>
                <a:r>
                  <a:rPr lang="en-US" altLang="zh-CN" b="1" u="sng" baseline="30000" dirty="0">
                    <a:solidFill>
                      <a:srgbClr val="EF3E22"/>
                    </a:solidFill>
                    <a:uFill>
                      <a:solidFill>
                        <a:srgbClr val="000000"/>
                      </a:solidFill>
                    </a:uFill>
                    <a:latin typeface="MS Mincho"/>
                    <a:cs typeface="Times New Roman" panose="02020603050405020304" pitchFamily="18" charset="0"/>
                  </a:rPr>
                  <a:t>❾</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前</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语</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ea typeface="Times New Roman" panose="02020603050405020304" pitchFamily="18" charset="0"/>
                  </a:rPr>
                  <a:t> </a:t>
                </a:r>
                <a:endParaRPr lang="en-US" altLang="zh-CN" b="1" u="sng" dirty="0" smtClean="0">
                  <a:solidFill>
                    <a:srgbClr val="000000"/>
                  </a:solidFill>
                  <a:uFill>
                    <a:solidFill>
                      <a:srgbClr val="000000"/>
                    </a:solidFill>
                  </a:uFill>
                  <a:ea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发</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⑤</m:t>
                        </m:r>
                      </m:sup>
                    </m:sSup>
                  </m:oMath>
                </a14:m>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状</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语武。武</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曰</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如此</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此</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必</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及</a:t>
                </a:r>
                <a:r>
                  <a:rPr lang="zh-CN" altLang="zh-CN" b="1" u="sng" dirty="0">
                    <a:solidFill>
                      <a:srgbClr val="000000"/>
                    </a:solidFill>
                    <a:uFill>
                      <a:solidFill>
                        <a:srgbClr val="000000"/>
                      </a:solidFill>
                    </a:uFill>
                    <a:ea typeface="Times New Roman" panose="02020603050405020304" pitchFamily="18" charset="0"/>
                  </a:rPr>
                  <a:t> </a:t>
                </a:r>
                <a:endParaRPr lang="zh-CN" altLang="en-US" dirty="0"/>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5198731"/>
              </a:xfrm>
              <a:blipFill>
                <a:blip r:embed="rId2"/>
                <a:stretch>
                  <a:fillRect l="-796" r="-849" b="-1055"/>
                </a:stretch>
              </a:blipFill>
            </p:spPr>
            <p:txBody>
              <a:bodyPr/>
              <a:lstStyle/>
              <a:p>
                <a:r>
                  <a:rPr lang="zh-CN" altLang="en-US">
                    <a:noFill/>
                  </a:rPr>
                  <a:t> </a:t>
                </a:r>
              </a:p>
            </p:txBody>
          </p:sp>
        </mc:Fallback>
      </mc:AlternateContent>
      <p:sp>
        <p:nvSpPr>
          <p:cNvPr id="4" name="内容占位符 1"/>
          <p:cNvSpPr txBox="1">
            <a:spLocks/>
          </p:cNvSpPr>
          <p:nvPr/>
        </p:nvSpPr>
        <p:spPr bwMode="auto">
          <a:xfrm>
            <a:off x="297990" y="1303015"/>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一个多月后</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单于外出打猎</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只有阏氏和王室的子弟在家。虞常</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等七十余人准备动手</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他们当中一人夜晚逃跑</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告发了这件事。单于</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子弟派出士卒与他们交战。缑王等人都战死了</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虞常被活捉。单于派卫</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律审理这个案件</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张胜听到这个消息</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担心以前</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与虞常</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的谈话泄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漏</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把情况告诉了苏武。苏武说</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事情到了如此地步</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这一定会牵连</a:t>
            </a:r>
            <a:endParaRPr lang="zh-CN" altLang="en-US" dirty="0"/>
          </a:p>
        </p:txBody>
      </p:sp>
    </p:spTree>
    <p:extLst>
      <p:ext uri="{BB962C8B-B14F-4D97-AF65-F5344CB8AC3E}">
        <p14:creationId xmlns:p14="http://schemas.microsoft.com/office/powerpoint/2010/main" val="12177171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141711"/>
              </a:xfrm>
            </p:spPr>
            <p:txBody>
              <a:bodyPr/>
              <a:lstStyle/>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我</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见</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犯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乃</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m:t>⑥</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，重 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m:t>”</m:t>
                        </m:r>
                      </m:e>
                      <m:sup>
                        <m:r>
                          <m:rPr>
                            <m:nor/>
                          </m:rPr>
                          <a:rPr lang="en-US" altLang="zh-CN" b="1" u="sng" baseline="3000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❿</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欲自杀</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胜</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惠共止之。 虞常果引</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张胜。单于怒， 召</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诸</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贵人</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议，欲 杀汉 使者。左伊秩訾</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即谋单于，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复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加</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MS Mincho"/>
                            <a:ea typeface="宋体" panose="02010600030101010101" pitchFamily="2" charset="-122"/>
                            <a:cs typeface="Times New Roman" panose="02020603050405020304" pitchFamily="18" charset="0"/>
                          </a:rPr>
                          <m:t>⑪</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宜</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皆</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降</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⓫</m:t>
                        </m:r>
                      </m:sup>
                    </m:sSup>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4141711"/>
              </a:xfrm>
              <a:blipFill>
                <a:blip r:embed="rId2"/>
                <a:stretch>
                  <a:fillRect l="-796" r="-849" b="-147"/>
                </a:stretch>
              </a:blipFill>
            </p:spPr>
            <p:txBody>
              <a:bodyPr/>
              <a:lstStyle/>
              <a:p>
                <a:r>
                  <a:rPr lang="zh-CN" altLang="en-US">
                    <a:noFill/>
                  </a:rPr>
                  <a:t> </a:t>
                </a:r>
              </a:p>
            </p:txBody>
          </p:sp>
        </mc:Fallback>
      </mc:AlternateContent>
      <p:sp>
        <p:nvSpPr>
          <p:cNvPr id="3" name="内容占位符 2"/>
          <p:cNvSpPr txBox="1">
            <a:spLocks/>
          </p:cNvSpPr>
          <p:nvPr/>
        </p:nvSpPr>
        <p:spPr bwMode="auto">
          <a:xfrm>
            <a:off x="334566" y="133089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等到被</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匈奴</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侮辱以后才死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更加对不起国家。</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因此想自杀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张胜、常惠一起制止了他。虞常果然供出了张胜。单于大怒</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召集许多</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贵族大臣商议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想杀掉汉朝使者。左伊秩訾说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假使谋杀单于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又该</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用什么更重的处罚呢</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应该让他们都投降。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809379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30832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告之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告发了这件事。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被活捉。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治其事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审理这个案件。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恐前语发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担心以前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与虞常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的谈话泄漏。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见犯乃死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等到被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匈奴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侮辱以后才死。见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表示被动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相当于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对不起。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牵扯。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贵人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贵族大臣。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左伊秩訾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匈奴王号。</a:t>
            </a:r>
            <a:r>
              <a:rPr lang="en-US" altLang="zh-CN" b="1">
                <a:solidFill>
                  <a:srgbClr val="000000"/>
                </a:solidFill>
                <a:latin typeface="MS Mincho"/>
                <a:ea typeface="宋体" panose="02010600030101010101" pitchFamily="2" charset="-122"/>
                <a:cs typeface="Times New Roman" panose="02020603050405020304" pitchFamily="18" charset="0"/>
              </a:rPr>
              <a:t>⑪</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复加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再增加。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526;FounderCES"/>
          <p:cNvPicPr/>
          <p:nvPr/>
        </p:nvPicPr>
        <p:blipFill>
          <a:blip r:embed="rId2"/>
          <a:stretch>
            <a:fillRect/>
          </a:stretch>
        </p:blipFill>
        <p:spPr>
          <a:xfrm>
            <a:off x="365347" y="3147566"/>
            <a:ext cx="908050" cy="425450"/>
          </a:xfrm>
          <a:prstGeom prst="rect">
            <a:avLst/>
          </a:prstGeom>
        </p:spPr>
      </p:pic>
      <p:sp>
        <p:nvSpPr>
          <p:cNvPr id="6" name="矩形 5"/>
          <p:cNvSpPr/>
          <p:nvPr/>
        </p:nvSpPr>
        <p:spPr>
          <a:xfrm>
            <a:off x="1273397" y="3054444"/>
            <a:ext cx="4206601"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苏武被叛乱牵连，自杀未遂。</a:t>
            </a:r>
            <a:endParaRPr lang="zh-CN" altLang="zh-CN" sz="1050">
              <a:solidFill>
                <a:srgbClr val="000000"/>
              </a:solidFill>
              <a:cs typeface="Times New Roman" panose="02020603050405020304" pitchFamily="18" charset="0"/>
            </a:endParaRPr>
          </a:p>
        </p:txBody>
      </p:sp>
      <p:sp>
        <p:nvSpPr>
          <p:cNvPr id="7" name="矩形 6"/>
          <p:cNvSpPr/>
          <p:nvPr/>
        </p:nvSpPr>
        <p:spPr bwMode="auto">
          <a:xfrm>
            <a:off x="365347" y="764704"/>
            <a:ext cx="11418491" cy="2289740"/>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39410486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60854" y="863232"/>
            <a:ext cx="11485848" cy="5008230"/>
          </a:xfrm>
          <a:prstGeom prst="rect">
            <a:avLst/>
          </a:prstGeom>
        </p:spPr>
      </p:pic>
      <p:sp>
        <p:nvSpPr>
          <p:cNvPr id="2" name="内容占位符 1"/>
          <p:cNvSpPr>
            <a:spLocks noGrp="1"/>
          </p:cNvSpPr>
          <p:nvPr>
            <p:ph idx="1"/>
          </p:nvPr>
        </p:nvSpPr>
        <p:spPr>
          <a:xfrm>
            <a:off x="360854" y="863232"/>
            <a:ext cx="11485848" cy="3970318"/>
          </a:xfrm>
        </p:spPr>
        <p:txBody>
          <a:bodyPr/>
          <a:lstStyle/>
          <a:p>
            <a:pPr hangingPunct="0">
              <a:spcAft>
                <a:spcPts val="0"/>
              </a:spcAft>
              <a:tabLst>
                <a:tab pos="534988" algn="l"/>
                <a:tab pos="5645150" algn="l"/>
                <a:tab pos="9861550" algn="l"/>
              </a:tabLst>
            </a:pPr>
            <a:r>
              <a:rPr lang="en-US" altLang="zh-CN" b="1">
                <a:solidFill>
                  <a:srgbClr val="E82000"/>
                </a:solidFill>
                <a:latin typeface="MS Mincho"/>
                <a:ea typeface="宋体" panose="02010600030101010101" pitchFamily="2" charset="-122"/>
                <a:cs typeface="Times New Roman" panose="02020603050405020304" pitchFamily="18" charset="0"/>
              </a:rPr>
              <a:t>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一句话叙一事，将一场激烈的矛盾斗争的经过、结果浓缩在几句话中，叙事凝练。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4988" algn="l"/>
                <a:tab pos="5645150" algn="l"/>
                <a:tab pos="9861550" algn="l"/>
              </a:tabLst>
            </a:pPr>
            <a:r>
              <a:rPr lang="en-US" altLang="zh-CN" b="1">
                <a:solidFill>
                  <a:srgbClr val="E82000"/>
                </a:solidFill>
                <a:latin typeface="MS Mincho"/>
                <a:ea typeface="宋体" panose="02010600030101010101" pitchFamily="2" charset="-122"/>
                <a:cs typeface="Times New Roman" panose="02020603050405020304" pitchFamily="18" charset="0"/>
              </a:rPr>
              <a:t>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字，再现了张胜的寡智少谋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4988"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认为自己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重负国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的原因有：张胜私自参与叛乱阴谋，自己没有及时发现制止，这是失职，乃一负国；马上要受到匈奴的审讯，被侮辱而死，会损害汉朝的尊严，乃二负国。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4988"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伊秩訾的话为后文匈奴对苏武的三次招降作铺垫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p:nvPr/>
        </p:nvPicPr>
        <p:blipFill>
          <a:blip r:embed="rId3">
            <a:clrChange>
              <a:clrFrom>
                <a:srgbClr val="FFFFF8"/>
              </a:clrFrom>
              <a:clrTo>
                <a:srgbClr val="FFFFF8">
                  <a:alpha val="0"/>
                </a:srgbClr>
              </a:clrTo>
            </a:clrChange>
          </a:blip>
          <a:stretch>
            <a:fillRect/>
          </a:stretch>
        </p:blipFill>
        <p:spPr>
          <a:xfrm>
            <a:off x="447432" y="2632367"/>
            <a:ext cx="432048" cy="432048"/>
          </a:xfrm>
          <a:prstGeom prst="rect">
            <a:avLst/>
          </a:prstGeom>
        </p:spPr>
      </p:pic>
      <p:pic>
        <p:nvPicPr>
          <p:cNvPr id="11" name="图片 10"/>
          <p:cNvPicPr/>
          <p:nvPr/>
        </p:nvPicPr>
        <p:blipFill>
          <a:blip r:embed="rId4">
            <a:clrChange>
              <a:clrFrom>
                <a:srgbClr val="FFFFF8"/>
              </a:clrFrom>
              <a:clrTo>
                <a:srgbClr val="FFFFF8">
                  <a:alpha val="0"/>
                </a:srgbClr>
              </a:clrTo>
            </a:clrChange>
          </a:blip>
          <a:stretch>
            <a:fillRect/>
          </a:stretch>
        </p:blipFill>
        <p:spPr>
          <a:xfrm>
            <a:off x="486071" y="4293096"/>
            <a:ext cx="432048" cy="432048"/>
          </a:xfrm>
          <a:prstGeom prst="rect">
            <a:avLst/>
          </a:prstGeom>
        </p:spPr>
      </p:pic>
    </p:spTree>
    <p:extLst>
      <p:ext uri="{BB962C8B-B14F-4D97-AF65-F5344CB8AC3E}">
        <p14:creationId xmlns:p14="http://schemas.microsoft.com/office/powerpoint/2010/main" val="1748602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教材晒清单.EPS" descr="id:2147488206;FounderCES"/>
          <p:cNvPicPr/>
          <p:nvPr/>
        </p:nvPicPr>
        <p:blipFill>
          <a:blip r:embed="rId2"/>
          <a:stretch>
            <a:fillRect/>
          </a:stretch>
        </p:blipFill>
        <p:spPr>
          <a:xfrm>
            <a:off x="3579795" y="764704"/>
            <a:ext cx="5036720" cy="484818"/>
          </a:xfrm>
          <a:prstGeom prst="rect">
            <a:avLst/>
          </a:prstGeom>
        </p:spPr>
      </p:pic>
      <p:sp>
        <p:nvSpPr>
          <p:cNvPr id="3" name="内容占位符 2"/>
          <p:cNvSpPr>
            <a:spLocks noGrp="1"/>
          </p:cNvSpPr>
          <p:nvPr>
            <p:ph idx="1"/>
          </p:nvPr>
        </p:nvSpPr>
        <p:spPr>
          <a:xfrm>
            <a:off x="360854" y="2422629"/>
            <a:ext cx="11485848" cy="3900235"/>
          </a:xfrm>
        </p:spPr>
        <p:txBody>
          <a:bodyPr/>
          <a:lstStyle/>
          <a:p>
            <a:pPr algn="ctr" hangingPunct="0">
              <a:spcAft>
                <a:spcPts val="0"/>
              </a:spcAft>
            </a:pPr>
            <a:r>
              <a:rPr lang="zh-CN" altLang="zh-CN" b="1">
                <a:solidFill>
                  <a:srgbClr val="F98500"/>
                </a:solidFill>
                <a:latin typeface="Times New Roman" panose="02020603050405020304" pitchFamily="18" charset="0"/>
                <a:ea typeface="宋体" panose="02010600030101010101" pitchFamily="2" charset="-122"/>
                <a:cs typeface="Times New Roman" panose="02020603050405020304" pitchFamily="18" charset="0"/>
              </a:rPr>
              <a:t>《汉书》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班固的《汉书》是我国第一部纪传体断代史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，体例模仿《史记》，但略有变更。全书有纪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篇，表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篇，志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篇，传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篇，共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篇。起自汉高祖元年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，止于王莽地皇四年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，记西汉一代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年间的史实。</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《汉书》评价历史人物往往从封建正统观念出发，把儒家的伦理道德作为标准，对陈涉、项羽加以贬抑即是显例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。历来《汉书》与《史记》并称，史学家刘知几说《汉书》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言皆精练，事甚该密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《史通</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六家》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相关链接.EPS" descr="id:2147488220;FounderCES"/>
          <p:cNvPicPr/>
          <p:nvPr/>
        </p:nvPicPr>
        <p:blipFill>
          <a:blip r:embed="rId3"/>
          <a:stretch>
            <a:fillRect/>
          </a:stretch>
        </p:blipFill>
        <p:spPr>
          <a:xfrm>
            <a:off x="360854" y="1333441"/>
            <a:ext cx="2015490" cy="388516"/>
          </a:xfrm>
          <a:prstGeom prst="rect">
            <a:avLst/>
          </a:prstGeom>
        </p:spPr>
      </p:pic>
      <p:grpSp>
        <p:nvGrpSpPr>
          <p:cNvPr id="9" name="组合 8"/>
          <p:cNvGrpSpPr/>
          <p:nvPr/>
        </p:nvGrpSpPr>
        <p:grpSpPr>
          <a:xfrm>
            <a:off x="360854" y="1879640"/>
            <a:ext cx="1460162" cy="461665"/>
            <a:chOff x="345811" y="1394670"/>
            <a:chExt cx="1460162" cy="461665"/>
          </a:xfrm>
        </p:grpSpPr>
        <p:pic>
          <p:nvPicPr>
            <p:cNvPr id="10" name="BS23A.EPS" descr="id:2147488611;FounderCES"/>
            <p:cNvPicPr/>
            <p:nvPr/>
          </p:nvPicPr>
          <p:blipFill>
            <a:blip r:embed="rId4"/>
            <a:stretch>
              <a:fillRect/>
            </a:stretch>
          </p:blipFill>
          <p:spPr>
            <a:xfrm>
              <a:off x="345811" y="1412776"/>
              <a:ext cx="1460162" cy="432048"/>
            </a:xfrm>
            <a:prstGeom prst="rect">
              <a:avLst/>
            </a:prstGeom>
          </p:spPr>
        </p:pic>
        <p:sp>
          <p:nvSpPr>
            <p:cNvPr id="11" name="矩形 10"/>
            <p:cNvSpPr/>
            <p:nvPr/>
          </p:nvSpPr>
          <p:spPr>
            <a:xfrm>
              <a:off x="354863" y="1394670"/>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文学常识</a:t>
              </a:r>
              <a:endParaRPr lang="zh-CN" altLang="en-US"/>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60214"/>
              </a:xfrm>
            </p:spPr>
            <p:txBody>
              <a:bodyPr/>
              <a:lstStyle/>
              <a:p>
                <a:pPr indent="630238" algn="dist"/>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单于使卫律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召武受辞</a:t>
                </a:r>
                <a14:m>
                  <m:oMath xmlns:m="http://schemas.openxmlformats.org/officeDocument/2006/math">
                    <m:sSup>
                      <m:sSupPr>
                        <m:ctrlPr>
                          <a:rPr lang="zh-CN" altLang="zh-CN" b="1" i="1" u="sng">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①</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谓惠等</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屈节</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辱</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命</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虽</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生</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何面</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目</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归</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汉！</a:t>
                </a:r>
                <a:r>
                  <a:rPr lang="en-US" altLang="zh-CN" b="1" u="sng" dirty="0">
                    <a:solidFill>
                      <a:srgbClr val="000000"/>
                    </a:solidFill>
                    <a:uFill>
                      <a:solidFill>
                        <a:srgbClr val="000000"/>
                      </a:solidFill>
                    </a:uFill>
                    <a:latin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u="sng" baseline="30000">
                            <a:uFill>
                              <a:solidFill>
                                <a:srgbClr val="000000"/>
                              </a:solidFill>
                            </a:uFill>
                            <a:latin typeface="Cambria Math" panose="02040503050406030204" pitchFamily="18" charset="0"/>
                            <a:ea typeface="Cambria Math" panose="020405030504060302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⓬</m:t>
                        </m:r>
                      </m:sup>
                    </m:sSup>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引</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佩</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刀</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自刺。</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⓭</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卫律</a:t>
                </a:r>
                <a:r>
                  <a:rPr lang="zh-CN" altLang="zh-CN" b="1" u="sng" dirty="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惊</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抱</a:t>
                </a:r>
                <a:r>
                  <a:rPr lang="zh-CN" altLang="zh-CN" b="1" u="sng" dirty="0" smtClean="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持</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驰</a:t>
                </a:r>
                <a:r>
                  <a:rPr lang="zh-CN" altLang="zh-CN" b="1" u="sng" dirty="0" smtClean="0">
                    <a:solidFill>
                      <a:srgbClr val="000000"/>
                    </a:solidFill>
                    <a:uFill>
                      <a:solidFill>
                        <a:srgbClr val="000000"/>
                      </a:solidFill>
                    </a:uFill>
                    <a:ea typeface="Times New Roman" panose="02020603050405020304" pitchFamily="18" charset="0"/>
                  </a:rPr>
                  <a:t> </a:t>
                </a:r>
                <a:endParaRPr lang="en-US" altLang="zh-CN" b="1" u="sng" dirty="0" smtClean="0">
                  <a:solidFill>
                    <a:srgbClr val="000000"/>
                  </a:solidFill>
                  <a:uFill>
                    <a:solidFill>
                      <a:srgbClr val="000000"/>
                    </a:solidFill>
                  </a:uFill>
                  <a:ea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召</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医。</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凿</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地</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坎</a:t>
                </a:r>
                <a14:m>
                  <m:oMath xmlns:m="http://schemas.openxmlformats.org/officeDocument/2006/math">
                    <m:sSup>
                      <m:sSupPr>
                        <m:ctrlPr>
                          <a:rPr lang="zh-CN" altLang="zh-CN" b="1" i="1" u="sng">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②</m:t>
                        </m:r>
                      </m:sup>
                    </m:sSup>
                  </m:oMath>
                </a14:m>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置</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煴火</a:t>
                </a:r>
                <a14:m>
                  <m:oMath xmlns:m="http://schemas.openxmlformats.org/officeDocument/2006/math">
                    <m:sSup>
                      <m:sSupPr>
                        <m:ctrlPr>
                          <a:rPr lang="zh-CN" altLang="zh-CN" b="1" i="1" u="sng">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③</m:t>
                        </m:r>
                      </m:sup>
                    </m:sSup>
                  </m:oMath>
                </a14:m>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覆</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武其</a:t>
                </a:r>
                <a:r>
                  <a:rPr lang="zh-CN" altLang="zh-CN" b="1" u="sng" dirty="0">
                    <a:solidFill>
                      <a:srgbClr val="000000"/>
                    </a:solidFill>
                    <a:uFill>
                      <a:solidFill>
                        <a:srgbClr val="000000"/>
                      </a:solidFill>
                    </a:uFill>
                    <a:ea typeface="Times New Roman" panose="02020603050405020304" pitchFamily="18" charset="0"/>
                  </a:rPr>
                  <a:t> </a:t>
                </a:r>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60214"/>
              </a:xfrm>
              <a:blipFill>
                <a:blip r:embed="rId2"/>
                <a:stretch>
                  <a:fillRect l="-796" r="-849" b="-2102"/>
                </a:stretch>
              </a:blipFill>
            </p:spPr>
            <p:txBody>
              <a:bodyPr/>
              <a:lstStyle/>
              <a:p>
                <a:r>
                  <a:rPr lang="zh-CN" altLang="en-US">
                    <a:noFill/>
                  </a:rPr>
                  <a:t> </a:t>
                </a:r>
              </a:p>
            </p:txBody>
          </p:sp>
        </mc:Fallback>
      </mc:AlternateContent>
      <p:sp>
        <p:nvSpPr>
          <p:cNvPr id="3" name="内容占位符 1"/>
          <p:cNvSpPr txBox="1">
            <a:spLocks/>
          </p:cNvSpPr>
          <p:nvPr/>
        </p:nvSpPr>
        <p:spPr bwMode="auto">
          <a:xfrm>
            <a:off x="328120" y="1340768"/>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单于派卫律召来苏武听取供词。苏武对常惠等人说</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污损了节</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操</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辜负了使命</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即使活着</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还有什么脸面回到汉朝去呢</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说着</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拔</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出佩带的刀自刎。卫律大吃一惊</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自己抱住、扶好苏武</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派人</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骑快马</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去找医生。</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医生</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在地上挖一个坑</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在坑中点燃微火</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使苏武背朝上</a:t>
            </a:r>
            <a:endParaRPr lang="zh-CN" altLang="en-US" dirty="0"/>
          </a:p>
        </p:txBody>
      </p:sp>
    </p:spTree>
    <p:extLst>
      <p:ext uri="{BB962C8B-B14F-4D97-AF65-F5344CB8AC3E}">
        <p14:creationId xmlns:p14="http://schemas.microsoft.com/office/powerpoint/2010/main" val="13930953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55406"/>
              </a:xfrm>
            </p:spPr>
            <p:txBody>
              <a:bodyPr/>
              <a:lstStyle/>
              <a:p>
                <a:pPr algn="dist"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上，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蹈</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背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以出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血。</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气绝，</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半日 复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息</a:t>
                </a:r>
                <a14:m>
                  <m:oMath xmlns:m="http://schemas.openxmlformats.org/officeDocument/2006/math">
                    <m:sSup>
                      <m:sSupPr>
                        <m:ctrlPr>
                          <a:rPr lang="zh-CN" altLang="zh-CN" b="1" i="1" u="sng">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m:t>④</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。惠</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等</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哭</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舆</a:t>
                </a:r>
                <a14:m>
                  <m:oMath xmlns:m="http://schemas.openxmlformats.org/officeDocument/2006/math">
                    <m:sSup>
                      <m:sSupPr>
                        <m:ctrlPr>
                          <a:rPr lang="zh-CN" altLang="zh-CN" b="1" i="1" u="sng">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smtClean="0">
                            <a:solidFill>
                              <a:srgbClr val="000000"/>
                            </a:solid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p>
              <a:p>
                <a:pPr algn="dist"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归</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营。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单于</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壮</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节</a:t>
                </a:r>
                <a14:m>
                  <m:oMath xmlns:m="http://schemas.openxmlformats.org/officeDocument/2006/math">
                    <m:sSup>
                      <m:sSupPr>
                        <m:ctrlPr>
                          <a:rPr lang="zh-CN" altLang="zh-CN" b="1" i="1" u="sng">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m:t>⑥</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，朝夕遣人候问武，而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收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张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胜。</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⓮</m:t>
                        </m:r>
                      </m:sup>
                    </m:sSup>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55406"/>
              </a:xfrm>
              <a:blipFill>
                <a:blip r:embed="rId2"/>
                <a:stretch>
                  <a:fillRect l="-796" r="-849" b="-901"/>
                </a:stretch>
              </a:blipFill>
            </p:spPr>
            <p:txBody>
              <a:bodyPr/>
              <a:lstStyle/>
              <a:p>
                <a:r>
                  <a:rPr lang="zh-CN" altLang="en-US">
                    <a:noFill/>
                  </a:rPr>
                  <a:t> </a:t>
                </a:r>
              </a:p>
            </p:txBody>
          </p:sp>
        </mc:Fallback>
      </mc:AlternateContent>
      <p:sp>
        <p:nvSpPr>
          <p:cNvPr id="3" name="内容占位符 2"/>
          <p:cNvSpPr txBox="1">
            <a:spLocks/>
          </p:cNvSpPr>
          <p:nvPr/>
        </p:nvSpPr>
        <p:spPr bwMode="auto">
          <a:xfrm>
            <a:off x="334566" y="1340768"/>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卧在燃火的坑上</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轻轻地拍打他的背部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让淤血流出来。苏武本来已</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经断气了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这样过了</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好半天又能呼吸了。常惠等人哭泣着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用车载送</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苏武回营帐。单于认为苏武的气节豪壮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早晚派人问候苏武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而把张</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胜逮捕监禁起来。</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968694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受辞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听取供词。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yūn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没有火焰的微火。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复息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又能呼吸。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这里用作动词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用车载送。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壮其节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认为苏武的气节豪壮。壮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意动用法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认为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豪壮。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收系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逮捕监禁。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526;FounderCES"/>
          <p:cNvPicPr/>
          <p:nvPr/>
        </p:nvPicPr>
        <p:blipFill>
          <a:blip r:embed="rId2"/>
          <a:stretch>
            <a:fillRect/>
          </a:stretch>
        </p:blipFill>
        <p:spPr>
          <a:xfrm>
            <a:off x="360854" y="2564904"/>
            <a:ext cx="908050" cy="425450"/>
          </a:xfrm>
          <a:prstGeom prst="rect">
            <a:avLst/>
          </a:prstGeom>
        </p:spPr>
      </p:pic>
      <p:sp>
        <p:nvSpPr>
          <p:cNvPr id="6" name="矩形 5"/>
          <p:cNvSpPr/>
          <p:nvPr/>
        </p:nvSpPr>
        <p:spPr bwMode="auto">
          <a:xfrm>
            <a:off x="360854" y="764704"/>
            <a:ext cx="11494992" cy="1656184"/>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7" name="矩形 6"/>
          <p:cNvSpPr/>
          <p:nvPr/>
        </p:nvSpPr>
        <p:spPr>
          <a:xfrm>
            <a:off x="1414686" y="2454463"/>
            <a:ext cx="4825360"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苏武受审，拔刀自刎殉国，被救。</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9786834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60854" y="863232"/>
            <a:ext cx="11485848" cy="5089932"/>
          </a:xfrm>
          <a:prstGeom prst="rect">
            <a:avLst/>
          </a:prstGeom>
        </p:spPr>
      </p:pic>
      <p:pic>
        <p:nvPicPr>
          <p:cNvPr id="8" name="图片 7"/>
          <p:cNvPicPr/>
          <p:nvPr/>
        </p:nvPicPr>
        <p:blipFill>
          <a:blip r:embed="rId3">
            <a:clrChange>
              <a:clrFrom>
                <a:srgbClr val="FFFFF8"/>
              </a:clrFrom>
              <a:clrTo>
                <a:srgbClr val="FFFFF8">
                  <a:alpha val="0"/>
                </a:srgbClr>
              </a:clrTo>
            </a:clrChange>
          </a:blip>
          <a:stretch>
            <a:fillRect/>
          </a:stretch>
        </p:blipFill>
        <p:spPr>
          <a:xfrm>
            <a:off x="359717" y="991963"/>
            <a:ext cx="432048" cy="432048"/>
          </a:xfrm>
          <a:prstGeom prst="rect">
            <a:avLst/>
          </a:prstGeom>
        </p:spPr>
      </p:pic>
      <p:sp>
        <p:nvSpPr>
          <p:cNvPr id="3" name="内容占位符 2"/>
          <p:cNvSpPr>
            <a:spLocks noGrp="1"/>
          </p:cNvSpPr>
          <p:nvPr>
            <p:ph idx="1"/>
          </p:nvPr>
        </p:nvSpPr>
        <p:spPr>
          <a:xfrm>
            <a:off x="360854" y="874851"/>
            <a:ext cx="11485848" cy="5078313"/>
          </a:xfrm>
        </p:spPr>
        <p:txBody>
          <a:bodyPr/>
          <a:lstStyle/>
          <a:p>
            <a:pPr hangingPunct="0">
              <a:spcAft>
                <a:spcPts val="0"/>
              </a:spcAft>
              <a:tabLst>
                <a:tab pos="449263"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这句话有三层意思：一是表明自己没有参与匈奴的谋反事件，而且也不赞成有人这样做；二是表明汉廷没有指使他们这样做；三是教育副使张胜不要贪生怕死。苏武的这些不苟且偷生的言辞，表明他把汉朝的荣誉和尊严看得高于一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449263"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第一次自杀被张胜、常惠制止，第二次自杀则选择在这样的场合，有着深远的计虑：一是以行动表示不投降的决心，二是要为国家雪耻，扭转外交上的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被动</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49263" algn="l"/>
                <a:tab pos="5645150" algn="l"/>
                <a:tab pos="986155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局面。</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49263"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卫律惊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惠等哭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等周围人的表现，衬托出苏武的铮铮铁骨及高尚情操。也正是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拔剑自刎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这一刚烈行为，让单于受到震动，才有了下文对他的威逼利诱。这一行为突出表现了苏武忠贞爱国、舍生取义的高尚品格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p:cNvPicPr/>
          <p:nvPr/>
        </p:nvPicPr>
        <p:blipFill>
          <a:blip r:embed="rId4">
            <a:clrChange>
              <a:clrFrom>
                <a:srgbClr val="F9FFFB"/>
              </a:clrFrom>
              <a:clrTo>
                <a:srgbClr val="F9FFFB">
                  <a:alpha val="0"/>
                </a:srgbClr>
              </a:clrTo>
            </a:clrChange>
          </a:blip>
          <a:stretch>
            <a:fillRect/>
          </a:stretch>
        </p:blipFill>
        <p:spPr>
          <a:xfrm>
            <a:off x="409610" y="2641029"/>
            <a:ext cx="432048" cy="432048"/>
          </a:xfrm>
          <a:prstGeom prst="rect">
            <a:avLst/>
          </a:prstGeom>
        </p:spPr>
      </p:pic>
      <p:pic>
        <p:nvPicPr>
          <p:cNvPr id="10" name="图片 9"/>
          <p:cNvPicPr/>
          <p:nvPr/>
        </p:nvPicPr>
        <p:blipFill>
          <a:blip r:embed="rId5">
            <a:clrChange>
              <a:clrFrom>
                <a:srgbClr val="FFFCFF"/>
              </a:clrFrom>
              <a:clrTo>
                <a:srgbClr val="FFFCFF">
                  <a:alpha val="0"/>
                </a:srgbClr>
              </a:clrTo>
            </a:clrChange>
          </a:blip>
          <a:stretch>
            <a:fillRect/>
          </a:stretch>
        </p:blipFill>
        <p:spPr>
          <a:xfrm>
            <a:off x="359718" y="4290096"/>
            <a:ext cx="432048" cy="432048"/>
          </a:xfrm>
          <a:prstGeom prst="rect">
            <a:avLst/>
          </a:prstGeom>
        </p:spPr>
      </p:pic>
    </p:spTree>
    <p:extLst>
      <p:ext uri="{BB962C8B-B14F-4D97-AF65-F5344CB8AC3E}">
        <p14:creationId xmlns:p14="http://schemas.microsoft.com/office/powerpoint/2010/main" val="40984505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095545"/>
              </a:xfrm>
            </p:spPr>
            <p:txBody>
              <a:bodyPr/>
              <a:lstStyle/>
              <a:p>
                <a:pPr indent="534988"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武益</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愈</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单于使使晓</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会论虞常</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欲因</a:t>
                </a:r>
                <a:r>
                  <a:rPr lang="zh-CN" altLang="zh-CN" b="1" u="sng" dirty="0">
                    <a:solidFill>
                      <a:srgbClr val="000000"/>
                    </a:solidFill>
                    <a:uFill>
                      <a:solidFill>
                        <a:srgbClr val="000000"/>
                      </a:solidFill>
                    </a:uFill>
                    <a:ea typeface="Times New Roman" panose="02020603050405020304" pitchFamily="18" charset="0"/>
                  </a:rPr>
                  <a:t> </a:t>
                </a:r>
                <a:endParaRPr lang="en-US" altLang="zh-CN" b="1" u="sng" dirty="0" smtClean="0">
                  <a:solidFill>
                    <a:srgbClr val="000000"/>
                  </a:solidFill>
                  <a:uFill>
                    <a:solidFill>
                      <a:srgbClr val="000000"/>
                    </a:solidFill>
                  </a:uFill>
                  <a:ea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此</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降</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。剑斩虞常已</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曰</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汉使张胜谋杀单于</a:t>
                </a:r>
                <a:r>
                  <a:rPr lang="zh-CN" altLang="zh-CN" b="1" u="sng" dirty="0">
                    <a:solidFill>
                      <a:srgbClr val="000000"/>
                    </a:solidFill>
                    <a:uFill>
                      <a:solidFill>
                        <a:srgbClr val="000000"/>
                      </a:solidFill>
                    </a:uFill>
                    <a:ea typeface="Times New Roman" panose="02020603050405020304" pitchFamily="18" charset="0"/>
                  </a:rPr>
                  <a:t> </a:t>
                </a:r>
                <a:endParaRPr lang="en-US" altLang="zh-CN" b="1" u="sng" dirty="0" smtClean="0">
                  <a:solidFill>
                    <a:srgbClr val="000000"/>
                  </a:solidFill>
                  <a:uFill>
                    <a:solidFill>
                      <a:srgbClr val="000000"/>
                    </a:solidFill>
                  </a:uFill>
                  <a:ea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近</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臣</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死</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单于募降</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baseline="30000">
                                <a:uFill>
                                  <a:solidFill>
                                    <a:srgbClr val="000000"/>
                                  </a:solidFill>
                                </a:uFill>
                                <a:latin typeface="Cambria Math" panose="02040503050406030204" pitchFamily="18" charset="0"/>
                                <a:ea typeface="Cambria Math" panose="020405030504060302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③</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者</a:t>
                </a:r>
                <a:r>
                  <a:rPr lang="zh-CN" altLang="zh-CN" b="1" u="sng" dirty="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赦</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罪</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举剑欲</a:t>
                </a:r>
                <a:r>
                  <a:rPr lang="zh-CN" altLang="zh-CN" b="1" u="sng" dirty="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击</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胜请降。</a:t>
                </a:r>
                <a14:m>
                  <m:oMath xmlns:m="http://schemas.openxmlformats.org/officeDocument/2006/math">
                    <m:sSup>
                      <m:sSupPr>
                        <m:ctrlPr>
                          <a:rPr lang="zh-CN" altLang="zh-CN" b="1" i="1" u="sng" baseline="30000">
                            <a:uFill>
                              <a:solidFill>
                                <a:srgbClr val="000000"/>
                              </a:solidFill>
                            </a:uFill>
                            <a:latin typeface="Cambria Math" panose="02040503050406030204" pitchFamily="18" charset="0"/>
                            <a:ea typeface="Cambria Math" panose="020405030504060302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⓯</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谓</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曰</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副</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有罪</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当</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相</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坐</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baseline="30000">
                                <a:uFill>
                                  <a:solidFill>
                                    <a:srgbClr val="000000"/>
                                  </a:solidFill>
                                </a:uFill>
                                <a:latin typeface="Cambria Math" panose="02040503050406030204" pitchFamily="18" charset="0"/>
                                <a:ea typeface="Cambria Math" panose="020405030504060302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cs typeface="Times New Roman" panose="02020603050405020304" pitchFamily="18" charset="0"/>
                  </a:rPr>
                  <a:t>”</a:t>
                </a:r>
                <a:endParaRPr lang="zh-CN" altLang="en-US" dirty="0"/>
              </a:p>
            </p:txBody>
          </p:sp>
        </mc:Choice>
        <mc:Fallback>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4095545"/>
              </a:xfrm>
              <a:blipFill>
                <a:blip r:embed="rId2"/>
                <a:stretch>
                  <a:fillRect l="-796" r="-849"/>
                </a:stretch>
              </a:blipFill>
            </p:spPr>
            <p:txBody>
              <a:bodyPr/>
              <a:lstStyle/>
              <a:p>
                <a:r>
                  <a:rPr lang="zh-CN" altLang="en-US">
                    <a:noFill/>
                  </a:rPr>
                  <a:t> </a:t>
                </a:r>
              </a:p>
            </p:txBody>
          </p:sp>
        </mc:Fallback>
      </mc:AlternateContent>
      <p:sp>
        <p:nvSpPr>
          <p:cNvPr id="5" name="内容占位符 1"/>
          <p:cNvSpPr txBox="1">
            <a:spLocks/>
          </p:cNvSpPr>
          <p:nvPr/>
        </p:nvSpPr>
        <p:spPr bwMode="auto">
          <a:xfrm>
            <a:off x="334566" y="1268760"/>
            <a:ext cx="11485848"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4988"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苏武渐渐痊愈</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单于派使者通知苏武</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会同判定虞常的罪</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想借</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这个机会招降苏武。用剑斩了虞常后</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卫律说</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汉使张胜谋杀单于亲</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近之臣</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判处死罪。单于招募投降的人就赦免他们的罪。</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举剑要击杀张</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sz="28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胜</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张胜请求投降。卫律对苏武说</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副使有罪</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正使</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应该相连坐</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治</a:t>
            </a:r>
            <a:endParaRPr lang="zh-CN" altLang="en-US" dirty="0"/>
          </a:p>
        </p:txBody>
      </p:sp>
    </p:spTree>
    <p:extLst>
      <p:ext uri="{BB962C8B-B14F-4D97-AF65-F5344CB8AC3E}">
        <p14:creationId xmlns:p14="http://schemas.microsoft.com/office/powerpoint/2010/main" val="25096127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15266"/>
              </a:xfrm>
            </p:spPr>
            <p:txBody>
              <a:bodyPr/>
              <a:lstStyle/>
              <a:p>
                <a:pPr algn="dist"/>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曰</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latin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本</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无</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谋</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又</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非</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亲</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属</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何谓相坐</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rPr>
                  <a:t> </a:t>
                </a:r>
                <a:endParaRPr lang="en-US" altLang="zh-CN" b="1" u="sng" dirty="0" smtClean="0">
                  <a:solidFill>
                    <a:srgbClr val="000000"/>
                  </a:solidFill>
                  <a:uFill>
                    <a:solidFill>
                      <a:srgbClr val="000000"/>
                    </a:solidFill>
                  </a:uFill>
                  <a:latin typeface="宋体" panose="02010600030101010101" pitchFamily="2" charset="-122"/>
                  <a:ea typeface="宋体" panose="02010600030101010101" pitchFamily="2" charset="-122"/>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复</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举</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剑</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拟</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⑥</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动。</a:t>
                </a:r>
                <a14:m>
                  <m:oMath xmlns:m="http://schemas.openxmlformats.org/officeDocument/2006/math">
                    <m:sSup>
                      <m:sSupPr>
                        <m:ctrlPr>
                          <a:rPr lang="zh-CN" altLang="zh-CN" b="1" i="1" u="sng">
                            <a:solidFill>
                              <a:srgbClr val="E82000"/>
                            </a:solidFill>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E82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⓰</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曰</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endParaRPr>
              </a:p>
              <a:p>
                <a:pPr algn="dist"/>
                <a:r>
                  <a:rPr lang="en-US" altLang="zh-CN" b="1" u="sng" dirty="0"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苏君</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前</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负</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汉</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归</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匈奴</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幸</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蒙</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大恩</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赐</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号</a:t>
                </a:r>
                <a:r>
                  <a:rPr lang="zh-CN" altLang="zh-CN" b="1" u="sng" dirty="0" smtClean="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称王</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。拥众数万</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马</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畜弥</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山</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富贵如</a:t>
                </a:r>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15266"/>
              </a:xfrm>
              <a:blipFill>
                <a:blip r:embed="rId2"/>
                <a:stretch>
                  <a:fillRect l="-796" r="-849" b="-1214"/>
                </a:stretch>
              </a:blipFill>
            </p:spPr>
            <p:txBody>
              <a:bodyPr/>
              <a:lstStyle/>
              <a:p>
                <a:r>
                  <a:rPr lang="zh-CN" altLang="en-US">
                    <a:noFill/>
                  </a:rPr>
                  <a:t> </a:t>
                </a:r>
              </a:p>
            </p:txBody>
          </p:sp>
        </mc:Fallback>
      </mc:AlternateContent>
      <p:sp>
        <p:nvSpPr>
          <p:cNvPr id="3" name="内容占位符 2"/>
          <p:cNvSpPr txBox="1">
            <a:spLocks/>
          </p:cNvSpPr>
          <p:nvPr/>
        </p:nvSpPr>
        <p:spPr bwMode="auto">
          <a:xfrm>
            <a:off x="334566" y="1340768"/>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罪</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苏武说</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我本来没有参与谋划</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又不是他的亲属</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说什么连坐</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宋体" panose="02010600030101010101" pitchFamily="2" charset="-122"/>
              <a:cs typeface="Times New Roman" panose="02020603050405020304" pitchFamily="18" charset="0"/>
            </a:endParaRPr>
          </a:p>
          <a:p>
            <a:pPr algn="dist" eaLnBrk="1" hangingPunct="1"/>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治罪</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卫律</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又举剑向苏武比画着要杀他</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苏武没有动。卫律说</a:t>
            </a:r>
            <a:r>
              <a:rPr lang="zh-CN" altLang="zh-CN" b="1" dirty="0" smtClean="0">
                <a:solidFill>
                  <a:srgbClr val="000000"/>
                </a:solidFill>
                <a:ea typeface="宋体" panose="02010600030101010101" pitchFamily="2" charset="-122"/>
                <a:cs typeface="Times New Roman" panose="02020603050405020304" pitchFamily="18" charset="0"/>
              </a:rPr>
              <a:t>：</a:t>
            </a:r>
            <a:endParaRPr lang="en-US" altLang="zh-CN" b="1" dirty="0" smtClean="0">
              <a:solidFill>
                <a:srgbClr val="000000"/>
              </a:solidFill>
              <a:ea typeface="宋体" panose="02010600030101010101" pitchFamily="2" charset="-122"/>
              <a:cs typeface="Times New Roman" panose="02020603050405020304" pitchFamily="18" charset="0"/>
            </a:endParaRPr>
          </a:p>
          <a:p>
            <a:pPr algn="dist" eaLnBrk="1" hangingPunct="1"/>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lgn="dist" eaLnBrk="1" hangingPunct="1"/>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我卫律以前背弃汉朝</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归顺匈奴</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幸运地蒙受</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单于的</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大恩</a:t>
            </a:r>
            <a:r>
              <a:rPr lang="zh-CN" altLang="zh-CN" b="1" dirty="0" smtClean="0">
                <a:solidFill>
                  <a:srgbClr val="000000"/>
                </a:solidFill>
                <a:ea typeface="宋体" panose="02010600030101010101" pitchFamily="2" charset="-122"/>
                <a:cs typeface="Times New Roman" panose="02020603050405020304" pitchFamily="18" charset="0"/>
              </a:rPr>
              <a:t>，</a:t>
            </a:r>
            <a:endParaRPr lang="en-US" altLang="zh-CN" b="1" dirty="0" smtClean="0">
              <a:solidFill>
                <a:srgbClr val="000000"/>
              </a:solidFill>
              <a:ea typeface="宋体" panose="02010600030101010101" pitchFamily="2"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赐我爵号</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让我称王。拥有部众数万人</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马和其他牲畜满山都是</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如此富</a:t>
            </a:r>
            <a:endParaRPr lang="zh-CN" altLang="en-US" dirty="0"/>
          </a:p>
        </p:txBody>
      </p:sp>
    </p:spTree>
    <p:extLst>
      <p:ext uri="{BB962C8B-B14F-4D97-AF65-F5344CB8AC3E}">
        <p14:creationId xmlns:p14="http://schemas.microsoft.com/office/powerpoint/2010/main" val="11715907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00353"/>
              </a:xfrm>
            </p:spPr>
            <p:txBody>
              <a:bodyPr/>
              <a:lstStyle/>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此！苏君今日降</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明日复然。空以</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身膏草野</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⑦</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谁</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复</a:t>
                </a:r>
                <a:r>
                  <a:rPr lang="zh-CN" altLang="zh-CN" b="1" u="sng" dirty="0">
                    <a:solidFill>
                      <a:srgbClr val="000000"/>
                    </a:solidFill>
                    <a:uFill>
                      <a:solidFill>
                        <a:srgbClr val="000000"/>
                      </a:solidFill>
                    </a:uFill>
                    <a:ea typeface="Times New Roman" panose="02020603050405020304" pitchFamily="18" charset="0"/>
                  </a:rPr>
                  <a:t> </a:t>
                </a:r>
                <a:endParaRPr lang="en-US" altLang="zh-CN" b="1" u="sng" dirty="0" smtClean="0">
                  <a:solidFill>
                    <a:srgbClr val="000000"/>
                  </a:solidFill>
                  <a:uFill>
                    <a:solidFill>
                      <a:srgbClr val="000000"/>
                    </a:solidFill>
                  </a:uFill>
                  <a:ea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知</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en-US" altLang="zh-CN" b="1" u="sng" dirty="0">
                    <a:solidFill>
                      <a:srgbClr val="000000"/>
                    </a:solidFill>
                    <a:uFill>
                      <a:solidFill>
                        <a:srgbClr val="000000"/>
                      </a:solidFill>
                    </a:uFill>
                    <a:latin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武不应。</a:t>
                </a:r>
                <a14:m>
                  <m:oMath xmlns:m="http://schemas.openxmlformats.org/officeDocument/2006/math">
                    <m:sSup>
                      <m:sSupPr>
                        <m:ctrlPr>
                          <a:rPr lang="zh-CN" altLang="zh-CN" b="1" i="1" u="sng">
                            <a:solidFill>
                              <a:srgbClr val="E82000"/>
                            </a:solidFill>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E82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⓱</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曰</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君</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因</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我</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降</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与君</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兄</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弟</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；今</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不听</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吾计</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后虽欲复见我</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尚可得乎</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⓲</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骂</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曰</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汝</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人臣子</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不顾恩义</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畔</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⑧</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主</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背</a:t>
                </a:r>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00353"/>
              </a:xfrm>
              <a:blipFill>
                <a:blip r:embed="rId2"/>
                <a:stretch>
                  <a:fillRect l="-796" r="-849" b="-1040"/>
                </a:stretch>
              </a:blipFill>
            </p:spPr>
            <p:txBody>
              <a:bodyPr/>
              <a:lstStyle/>
              <a:p>
                <a:r>
                  <a:rPr lang="zh-CN" altLang="en-US">
                    <a:noFill/>
                  </a:rPr>
                  <a:t> </a:t>
                </a:r>
              </a:p>
            </p:txBody>
          </p:sp>
        </mc:Fallback>
      </mc:AlternateContent>
      <p:sp>
        <p:nvSpPr>
          <p:cNvPr id="3" name="内容占位符 3"/>
          <p:cNvSpPr txBox="1">
            <a:spLocks/>
          </p:cNvSpPr>
          <p:nvPr/>
        </p:nvSpPr>
        <p:spPr bwMode="auto">
          <a:xfrm>
            <a:off x="369998" y="1340768"/>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贵</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你今日投降</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明日也是这样。白白地拿身体给荒野做肥料</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又有谁</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知道你呢</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苏武没有答应。卫律说</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你通过我投降</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我与你结为兄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今天不听我的安排</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以后即使想再见我</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还能得到机会吗</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痛骂卫律说</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你做人家的臣子</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不顾及恩德义理</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背叛主上</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背弃双</a:t>
            </a:r>
            <a:endParaRPr lang="zh-CN" altLang="en-US" dirty="0"/>
          </a:p>
        </p:txBody>
      </p:sp>
    </p:spTree>
    <p:extLst>
      <p:ext uri="{BB962C8B-B14F-4D97-AF65-F5344CB8AC3E}">
        <p14:creationId xmlns:p14="http://schemas.microsoft.com/office/powerpoint/2010/main" val="20937627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55406"/>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亲，为 降 虏 于 蛮 夷，何以汝为见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m:t>⑨</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且单于信汝， 使</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决</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死</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生</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平</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心</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持</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正</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，反欲 斗</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两</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主</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观 祸败。若 知我不 降 明，欲令 两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国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相</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攻， 匈奴之 祸</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我</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始</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矣。</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smtClean="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⓳</m:t>
                        </m:r>
                      </m:sup>
                    </m:sSup>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55406"/>
              </a:xfrm>
              <a:blipFill>
                <a:blip r:embed="rId2"/>
                <a:stretch>
                  <a:fillRect l="-796" r="-849" b="-901"/>
                </a:stretch>
              </a:blipFill>
            </p:spPr>
            <p:txBody>
              <a:bodyPr/>
              <a:lstStyle/>
              <a:p>
                <a:r>
                  <a:rPr lang="zh-CN" altLang="en-US">
                    <a:noFill/>
                  </a:rPr>
                  <a:t> </a:t>
                </a:r>
              </a:p>
            </p:txBody>
          </p:sp>
        </mc:Fallback>
      </mc:AlternateContent>
      <p:sp>
        <p:nvSpPr>
          <p:cNvPr id="3" name="内容占位符 4"/>
          <p:cNvSpPr txBox="1">
            <a:spLocks/>
          </p:cNvSpPr>
          <p:nvPr/>
        </p:nvSpPr>
        <p:spPr bwMode="auto">
          <a:xfrm>
            <a:off x="334566" y="126876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亲</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在异族那里投降做俘虏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要见你干什么</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况且单于信任你</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让你决</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定别人的死活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而你却居心不平、不主持公道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反而想挑拨汉天子和</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单于的关系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从旁</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观看祸败。你明明知道我不会投降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想要使汉朝</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和匈奴互相攻打</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匈奴的灾难</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就要从</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杀死</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我苏武开始了。</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124233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230832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渐渐。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募降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招募投降。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相连坐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治罪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本无谋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本来没有参与谋划。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拟之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向苏武比画着要杀他。拟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膏草野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滋润荒野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也就是做肥料的意思。膏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滋润。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何以汝为见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何以见汝为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要见你干什么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使动用法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段析.eps" descr="id:2147489526;FounderCES"/>
          <p:cNvPicPr/>
          <p:nvPr/>
        </p:nvPicPr>
        <p:blipFill>
          <a:blip r:embed="rId2"/>
          <a:stretch>
            <a:fillRect/>
          </a:stretch>
        </p:blipFill>
        <p:spPr>
          <a:xfrm>
            <a:off x="360854" y="3140968"/>
            <a:ext cx="908050" cy="425450"/>
          </a:xfrm>
          <a:prstGeom prst="rect">
            <a:avLst/>
          </a:prstGeom>
        </p:spPr>
      </p:pic>
      <p:sp>
        <p:nvSpPr>
          <p:cNvPr id="8" name="矩形 7"/>
          <p:cNvSpPr/>
          <p:nvPr/>
        </p:nvSpPr>
        <p:spPr bwMode="auto">
          <a:xfrm>
            <a:off x="360854" y="764704"/>
            <a:ext cx="11494992" cy="2304256"/>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矩形 8"/>
          <p:cNvSpPr/>
          <p:nvPr/>
        </p:nvSpPr>
        <p:spPr>
          <a:xfrm>
            <a:off x="1342678" y="3030527"/>
            <a:ext cx="5134739"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卫律威逼利诱苏武投降，苏武不屈。</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136497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27030" y="882201"/>
            <a:ext cx="11485848" cy="2744826"/>
          </a:xfrm>
          <a:prstGeom prst="rect">
            <a:avLst/>
          </a:prstGeom>
        </p:spPr>
      </p:pic>
      <p:sp>
        <p:nvSpPr>
          <p:cNvPr id="3" name="内容占位符 2"/>
          <p:cNvSpPr>
            <a:spLocks noGrp="1"/>
          </p:cNvSpPr>
          <p:nvPr>
            <p:ph idx="1"/>
          </p:nvPr>
        </p:nvSpPr>
        <p:spPr>
          <a:xfrm>
            <a:off x="360854" y="764704"/>
            <a:ext cx="11485848" cy="2862322"/>
          </a:xfrm>
        </p:spPr>
        <p:txBody>
          <a:bodyPr/>
          <a:lstStyle/>
          <a:p>
            <a:pPr indent="534988"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字写出了张胜在卫律的剑下丧失了骨气、奴颜婢膝的丑态，反衬了苏武宁死不屈的崇高气节。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4988"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卫律劝降的第一种方法：威吓。先将虞常斩杀，营造恐怖气氛，然后胁迫张胜投降，最后硬说副使有罪，正使应该连坐。遭到苏武驳斥后，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复举剑拟之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，但苏武不为所动，卫律威吓的计划遂告失败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p:nvPr/>
        </p:nvPicPr>
        <p:blipFill>
          <a:blip r:embed="rId3">
            <a:clrChange>
              <a:clrFrom>
                <a:srgbClr val="F5FFEF"/>
              </a:clrFrom>
              <a:clrTo>
                <a:srgbClr val="F5FFEF">
                  <a:alpha val="0"/>
                </a:srgbClr>
              </a:clrTo>
            </a:clrChange>
          </a:blip>
          <a:stretch>
            <a:fillRect/>
          </a:stretch>
        </p:blipFill>
        <p:spPr>
          <a:xfrm>
            <a:off x="391225" y="1934449"/>
            <a:ext cx="498427" cy="498427"/>
          </a:xfrm>
          <a:prstGeom prst="rect">
            <a:avLst/>
          </a:prstGeom>
        </p:spPr>
      </p:pic>
      <p:pic>
        <p:nvPicPr>
          <p:cNvPr id="8" name="图片 7"/>
          <p:cNvPicPr/>
          <p:nvPr/>
        </p:nvPicPr>
        <p:blipFill>
          <a:blip r:embed="rId4">
            <a:clrChange>
              <a:clrFrom>
                <a:srgbClr val="FFFDFA"/>
              </a:clrFrom>
              <a:clrTo>
                <a:srgbClr val="FFFDFA">
                  <a:alpha val="0"/>
                </a:srgbClr>
              </a:clrTo>
            </a:clrChange>
          </a:blip>
          <a:stretch>
            <a:fillRect/>
          </a:stretch>
        </p:blipFill>
        <p:spPr>
          <a:xfrm>
            <a:off x="399125" y="888468"/>
            <a:ext cx="490528" cy="490528"/>
          </a:xfrm>
          <a:prstGeom prst="rect">
            <a:avLst/>
          </a:prstGeom>
        </p:spPr>
      </p:pic>
    </p:spTree>
    <p:extLst>
      <p:ext uri="{BB962C8B-B14F-4D97-AF65-F5344CB8AC3E}">
        <p14:creationId xmlns:p14="http://schemas.microsoft.com/office/powerpoint/2010/main" val="119131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550590" y="836712"/>
            <a:ext cx="1460162" cy="461665"/>
            <a:chOff x="345811" y="1394670"/>
            <a:chExt cx="1460162" cy="461665"/>
          </a:xfrm>
        </p:grpSpPr>
        <p:pic>
          <p:nvPicPr>
            <p:cNvPr id="7" name="BS23A.EPS" descr="id:2147488611;FounderCES"/>
            <p:cNvPicPr/>
            <p:nvPr/>
          </p:nvPicPr>
          <p:blipFill>
            <a:blip r:embed="rId2"/>
            <a:stretch>
              <a:fillRect/>
            </a:stretch>
          </p:blipFill>
          <p:spPr>
            <a:xfrm>
              <a:off x="345811" y="1412776"/>
              <a:ext cx="1460162" cy="432048"/>
            </a:xfrm>
            <a:prstGeom prst="rect">
              <a:avLst/>
            </a:prstGeom>
          </p:spPr>
        </p:pic>
        <p:sp>
          <p:nvSpPr>
            <p:cNvPr id="8" name="矩形 7"/>
            <p:cNvSpPr/>
            <p:nvPr/>
          </p:nvSpPr>
          <p:spPr>
            <a:xfrm>
              <a:off x="354863" y="1394670"/>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文化常识</a:t>
              </a:r>
              <a:endParaRPr lang="zh-CN" altLang="en-US"/>
            </a:p>
          </p:txBody>
        </p:sp>
      </p:grpSp>
      <p:sp>
        <p:nvSpPr>
          <p:cNvPr id="3" name="内容占位符 2"/>
          <p:cNvSpPr>
            <a:spLocks noGrp="1"/>
          </p:cNvSpPr>
          <p:nvPr>
            <p:ph idx="1"/>
          </p:nvPr>
        </p:nvSpPr>
        <p:spPr>
          <a:xfrm>
            <a:off x="360854" y="1342509"/>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丈人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：古代对老人和长辈的尊称，如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子路从而后，遇丈人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《论语》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。唐朝以后，丈、丈人专指妻父，又称泰山，妻母称丈母或泰水。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单于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匈奴人对部落联盟首领的专称。意为广大之貌。此称号始创于匈奴著名的冒顿单于之父头曼单于，之后该称号一直沿袭至匈奴灭亡。而东汉三国之际，有乌丸、鲜卑的部落使用单于这个称号。至两晋十六国，皆改称为大单于，但地位已不如以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27030" y="882200"/>
            <a:ext cx="11485848" cy="4336737"/>
          </a:xfrm>
          <a:prstGeom prst="rect">
            <a:avLst/>
          </a:prstGeom>
        </p:spPr>
      </p:pic>
      <p:pic>
        <p:nvPicPr>
          <p:cNvPr id="12" name="图片 11"/>
          <p:cNvPicPr/>
          <p:nvPr/>
        </p:nvPicPr>
        <p:blipFill>
          <a:blip r:embed="rId3">
            <a:clrChange>
              <a:clrFrom>
                <a:srgbClr val="F5FFEF"/>
              </a:clrFrom>
              <a:clrTo>
                <a:srgbClr val="F5FFEF">
                  <a:alpha val="0"/>
                </a:srgbClr>
              </a:clrTo>
            </a:clrChange>
          </a:blip>
          <a:stretch>
            <a:fillRect/>
          </a:stretch>
        </p:blipFill>
        <p:spPr>
          <a:xfrm>
            <a:off x="406574" y="860998"/>
            <a:ext cx="476272" cy="476272"/>
          </a:xfrm>
          <a:prstGeom prst="rect">
            <a:avLst/>
          </a:prstGeom>
        </p:spPr>
      </p:pic>
      <p:pic>
        <p:nvPicPr>
          <p:cNvPr id="13" name="图片 12"/>
          <p:cNvPicPr/>
          <p:nvPr/>
        </p:nvPicPr>
        <p:blipFill>
          <a:blip r:embed="rId4">
            <a:clrChange>
              <a:clrFrom>
                <a:srgbClr val="F5FFEF"/>
              </a:clrFrom>
              <a:clrTo>
                <a:srgbClr val="F5FFEF">
                  <a:alpha val="0"/>
                </a:srgbClr>
              </a:clrTo>
            </a:clrChange>
          </a:blip>
          <a:stretch>
            <a:fillRect/>
          </a:stretch>
        </p:blipFill>
        <p:spPr>
          <a:xfrm>
            <a:off x="406574" y="2492896"/>
            <a:ext cx="476272" cy="476272"/>
          </a:xfrm>
          <a:prstGeom prst="rect">
            <a:avLst/>
          </a:prstGeom>
        </p:spPr>
      </p:pic>
      <p:sp>
        <p:nvSpPr>
          <p:cNvPr id="3" name="内容占位符 2"/>
          <p:cNvSpPr>
            <a:spLocks noGrp="1"/>
          </p:cNvSpPr>
          <p:nvPr>
            <p:ph idx="1"/>
          </p:nvPr>
        </p:nvSpPr>
        <p:spPr>
          <a:xfrm>
            <a:off x="360854" y="746120"/>
            <a:ext cx="11485848" cy="4454233"/>
          </a:xfrm>
        </p:spPr>
        <p:txBody>
          <a:bodyPr/>
          <a:lstStyle/>
          <a:p>
            <a:pPr hangingPunct="0">
              <a:spcAft>
                <a:spcPts val="0"/>
              </a:spcAft>
              <a:tabLst>
                <a:tab pos="449263"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律劝降的第二种方法：利诱。卫律炫耀自己投降匈奴后被封王赐爵、拥众数万、马畜弥山的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富贵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苏君今日降，明日复然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。苏武对此不屑一顾，置之不理。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49263"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律劝降的第三种方法：逼迫。卫律见苏武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，恼羞成怒，下最后通牒：降，可结为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兄弟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后虽欲复见我，尚可得乎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49263"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的斥骂有理、有力：一是亮明决不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畔主背亲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的态度；二是揭露卫律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欲斗两主，观祸败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的险恶用心；三是站在汉朝和匈奴的关系的高度来考虑此事，严于自责，胸怀磊落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p:cNvPicPr/>
          <p:nvPr/>
        </p:nvPicPr>
        <p:blipFill>
          <a:blip r:embed="rId5">
            <a:clrChange>
              <a:clrFrom>
                <a:srgbClr val="FEFFF8"/>
              </a:clrFrom>
              <a:clrTo>
                <a:srgbClr val="FEFFF8">
                  <a:alpha val="0"/>
                </a:srgbClr>
              </a:clrTo>
            </a:clrChange>
          </a:blip>
          <a:stretch>
            <a:fillRect/>
          </a:stretch>
        </p:blipFill>
        <p:spPr>
          <a:xfrm>
            <a:off x="410703" y="3591236"/>
            <a:ext cx="476272" cy="476272"/>
          </a:xfrm>
          <a:prstGeom prst="rect">
            <a:avLst/>
          </a:prstGeom>
        </p:spPr>
      </p:pic>
    </p:spTree>
    <p:extLst>
      <p:ext uri="{BB962C8B-B14F-4D97-AF65-F5344CB8AC3E}">
        <p14:creationId xmlns:p14="http://schemas.microsoft.com/office/powerpoint/2010/main" val="387425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55406"/>
              </a:xfrm>
            </p:spPr>
            <p:txBody>
              <a:bodyPr/>
              <a:lstStyle/>
              <a:p>
                <a:pPr indent="630238"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律知武终不可胁</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白</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于。单于</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愈益</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欲</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降之</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E82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⓴</m:t>
                        </m:r>
                      </m:sup>
                    </m:sSup>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乃</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幽</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smtClean="0">
                                <a:solidFill>
                                  <a:srgbClr val="000000"/>
                                </a:solidFill>
                                <a:uFill>
                                  <a:solidFill>
                                    <a:srgbClr val="000000"/>
                                  </a:solidFill>
                                </a:uFill>
                                <a:ea typeface="宋体" panose="02010600030101010101" pitchFamily="2" charset="-122"/>
                                <a:cs typeface="宋体" panose="02010600030101010101" pitchFamily="2" charset="-122"/>
                              </a:rPr>
                              <m:t>①</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置</a:t>
                </a:r>
                <a:r>
                  <a:rPr lang="zh-CN" altLang="zh-CN" b="1" u="sng" dirty="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大</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窖</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中</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绝</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饮</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食。天雨雪</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②</m:t>
                        </m:r>
                      </m:sup>
                    </m:sSup>
                  </m:oMath>
                </a14:m>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武卧啮</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③</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雪</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与旃</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④</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毛并咽之</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数日不死</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匈奴以</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神</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。乃</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徙</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北海</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上无</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u="sng" dirty="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处</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使</a:t>
                </a:r>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55406"/>
              </a:xfrm>
              <a:blipFill>
                <a:blip r:embed="rId2"/>
                <a:stretch>
                  <a:fillRect l="-796" r="-849" b="-150"/>
                </a:stretch>
              </a:blipFill>
            </p:spPr>
            <p:txBody>
              <a:bodyPr/>
              <a:lstStyle/>
              <a:p>
                <a:r>
                  <a:rPr lang="zh-CN" altLang="en-US">
                    <a:noFill/>
                  </a:rPr>
                  <a:t> </a:t>
                </a:r>
              </a:p>
            </p:txBody>
          </p:sp>
        </mc:Fallback>
      </mc:AlternateContent>
      <p:sp>
        <p:nvSpPr>
          <p:cNvPr id="3" name="内容占位符 1"/>
          <p:cNvSpPr txBox="1">
            <a:spLocks/>
          </p:cNvSpPr>
          <p:nvPr/>
        </p:nvSpPr>
        <p:spPr bwMode="auto">
          <a:xfrm>
            <a:off x="297990" y="1258882"/>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卫律知道苏武终究不可威逼而致屈服</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报告了单于。单于越发</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想要招降他。就把苏武囚禁起来</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放在大地窖里面</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断绝供应</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不给他</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喝的、吃的。天下雪</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苏武卧着嚼雪</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同毡毛一起吞下去</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几日不死。</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匈奴把</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当作神人。就把苏武迁移到北海边没有人烟的地方</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a:t>
            </a:r>
            <a:endParaRPr lang="zh-CN" altLang="en-US" dirty="0"/>
          </a:p>
        </p:txBody>
      </p:sp>
    </p:spTree>
    <p:extLst>
      <p:ext uri="{BB962C8B-B14F-4D97-AF65-F5344CB8AC3E}">
        <p14:creationId xmlns:p14="http://schemas.microsoft.com/office/powerpoint/2010/main" val="34014111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07919"/>
              </a:xfrm>
            </p:spPr>
            <p:txBody>
              <a:bodyPr/>
              <a:lstStyle/>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牧羝</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羝</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乳</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乃</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得</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归</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。别</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⑤</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其官属常惠等</a:t>
                </a:r>
                <a:r>
                  <a:rPr lang="zh-CN" altLang="zh-CN" b="1" u="sng" dirty="0">
                    <a:solidFill>
                      <a:srgbClr val="000000"/>
                    </a:solidFill>
                    <a:uFill>
                      <a:solidFill>
                        <a:srgbClr val="000000"/>
                      </a:solidFill>
                    </a:uFill>
                    <a:ea typeface="Times New Roman" panose="02020603050405020304" pitchFamily="18" charset="0"/>
                  </a:rPr>
                  <a:t> </a:t>
                </a:r>
                <a:endParaRPr lang="en-US" altLang="zh-CN" b="1" u="sng" dirty="0" smtClean="0">
                  <a:solidFill>
                    <a:srgbClr val="000000"/>
                  </a:solidFill>
                  <a:uFill>
                    <a:solidFill>
                      <a:srgbClr val="000000"/>
                    </a:solidFill>
                  </a:uFill>
                  <a:ea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各</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置</a:t>
                </a:r>
                <a:r>
                  <a:rPr lang="zh-CN" altLang="zh-CN" b="1" u="sng" dirty="0" smtClean="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他</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所</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既至</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海</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上</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廪</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食</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至</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掘野鼠去</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⑥</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草实而食之。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杖</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汉</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节</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牧</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羊</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⑦</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卧</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起</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操</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持</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节旄</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尽</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落</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⑧</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积</a:t>
                </a:r>
                <a:r>
                  <a:rPr lang="zh-CN" altLang="zh-CN" b="1" u="sng" dirty="0" smtClean="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五六年</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单于弟</a:t>
                </a:r>
                <a:r>
                  <a:rPr lang="zh-CN" altLang="zh-CN" b="1" u="sng" dirty="0">
                    <a:solidFill>
                      <a:srgbClr val="000000"/>
                    </a:solidFill>
                    <a:uFill>
                      <a:solidFill>
                        <a:srgbClr val="000000"/>
                      </a:solidFill>
                    </a:uFill>
                    <a:ea typeface="Times New Roman" panose="02020603050405020304" pitchFamily="18" charset="0"/>
                  </a:rPr>
                  <a:t> </a:t>
                </a:r>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07919"/>
              </a:xfrm>
              <a:blipFill>
                <a:blip r:embed="rId2"/>
                <a:stretch>
                  <a:fillRect l="-796" r="-849"/>
                </a:stretch>
              </a:blipFill>
            </p:spPr>
            <p:txBody>
              <a:bodyPr/>
              <a:lstStyle/>
              <a:p>
                <a:r>
                  <a:rPr lang="zh-CN" altLang="en-US">
                    <a:noFill/>
                  </a:rPr>
                  <a:t> </a:t>
                </a:r>
              </a:p>
            </p:txBody>
          </p:sp>
        </mc:Fallback>
      </mc:AlternateContent>
      <p:sp>
        <p:nvSpPr>
          <p:cNvPr id="3" name="内容占位符 2"/>
          <p:cNvSpPr txBox="1">
            <a:spLocks/>
          </p:cNvSpPr>
          <p:nvPr/>
        </p:nvSpPr>
        <p:spPr bwMode="auto">
          <a:xfrm>
            <a:off x="334566" y="1268760"/>
            <a:ext cx="11485848"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他放牧公羊</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说等到公羊生了小羊才能回。分开他的随从官吏常惠等</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分别囚禁到另外的地方。苏武迁移到北海后</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官府发给的粮食不</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sz="26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只能挖野鼠穴中藏的草实充饥。他拄着汉朝的旄节牧羊</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睡觉、起</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sz="26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来都拿着</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以至旄节上牦尾全部脱落。一共过了五六年</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单于的弟弟</a:t>
            </a:r>
            <a:endParaRPr lang="zh-CN" altLang="en-US" dirty="0"/>
          </a:p>
        </p:txBody>
      </p:sp>
    </p:spTree>
    <p:extLst>
      <p:ext uri="{BB962C8B-B14F-4D97-AF65-F5344CB8AC3E}">
        <p14:creationId xmlns:p14="http://schemas.microsoft.com/office/powerpoint/2010/main" val="24747140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51593"/>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於靬王弋射</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海上</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能</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网</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纺</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缴</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m:t>⑩</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檠</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弓弩</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MS Mincho"/>
                                <a:ea typeface="宋体" panose="02010600030101010101" pitchFamily="2" charset="-122"/>
                                <a:cs typeface="Times New Roman" panose="02020603050405020304" pitchFamily="18" charset="0"/>
                              </a:rPr>
                              <m:t>⑪</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於靬王 爱 之，给 其 衣食。 三 岁 余</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王</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病</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赐</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马</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畜</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服</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匿</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MS Mincho"/>
                                <a:ea typeface="宋体" panose="02010600030101010101" pitchFamily="2" charset="-122"/>
                                <a:cs typeface="Times New Roman" panose="02020603050405020304" pitchFamily="18" charset="0"/>
                              </a:rPr>
                              <m:t>⑫</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穹</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庐</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MS Mincho"/>
                                <a:ea typeface="宋体" panose="02010600030101010101" pitchFamily="2" charset="-122"/>
                                <a:cs typeface="Times New Roman" panose="02020603050405020304" pitchFamily="18" charset="0"/>
                              </a:rPr>
                              <m:t>⑬</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王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死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后</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人 众徙去。其冬，丁令</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⑭</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盗 武牛 羊，武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复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穷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厄</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MS Mincho"/>
                                <a:ea typeface="宋体" panose="02010600030101010101" pitchFamily="2" charset="-122"/>
                                <a:cs typeface="Times New Roman" panose="02020603050405020304" pitchFamily="18" charset="0"/>
                              </a:rPr>
                              <m:t>⑮</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u="sng" smtClean="0">
                            <a:solidFill>
                              <a:srgbClr val="E82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351593"/>
              </a:xfrm>
              <a:blipFill>
                <a:blip r:embed="rId2"/>
                <a:stretch>
                  <a:fillRect l="-796" r="-849"/>
                </a:stretch>
              </a:blipFill>
            </p:spPr>
            <p:txBody>
              <a:bodyPr/>
              <a:lstStyle/>
              <a:p>
                <a:r>
                  <a:rPr lang="zh-CN" altLang="en-US">
                    <a:noFill/>
                  </a:rPr>
                  <a:t> </a:t>
                </a:r>
              </a:p>
            </p:txBody>
          </p:sp>
        </mc:Fallback>
      </mc:AlternateContent>
      <p:sp>
        <p:nvSpPr>
          <p:cNvPr id="3" name="内容占位符 3"/>
          <p:cNvSpPr txBox="1">
            <a:spLocks/>
          </p:cNvSpPr>
          <p:nvPr/>
        </p:nvSpPr>
        <p:spPr bwMode="auto">
          <a:xfrm>
            <a:off x="334566" y="1375023"/>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於靬王到北海打猎。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看见</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苏武会结网和纺制系在箭尾的丝绳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檠矫正弓弩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於靬王器重他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供给他衣服、食物。三年多过去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於靬王</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得病</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赐给苏武马匹和牲畜、盛酒酪的器皿、圆顶的毡帐篷。於靬王死</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他的部下也都迁离。这年冬天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丁令盗去了苏武的牛羊</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苏武又陷</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入困顿。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p:nvPr/>
        </p:nvPicPr>
        <p:blipFill>
          <a:blip r:embed="rId3">
            <a:clrChange>
              <a:clrFrom>
                <a:srgbClr val="F8FFF6"/>
              </a:clrFrom>
              <a:clrTo>
                <a:srgbClr val="F8FFF6">
                  <a:alpha val="0"/>
                </a:srgbClr>
              </a:clrTo>
            </a:clrChange>
          </a:blip>
          <a:stretch>
            <a:fillRect/>
          </a:stretch>
        </p:blipFill>
        <p:spPr>
          <a:xfrm>
            <a:off x="1774726" y="5445224"/>
            <a:ext cx="360040" cy="360040"/>
          </a:xfrm>
          <a:prstGeom prst="rect">
            <a:avLst/>
          </a:prstGeom>
        </p:spPr>
      </p:pic>
    </p:spTree>
    <p:extLst>
      <p:ext uri="{BB962C8B-B14F-4D97-AF65-F5344CB8AC3E}">
        <p14:creationId xmlns:p14="http://schemas.microsoft.com/office/powerpoint/2010/main" val="17763747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4524315"/>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囚禁。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下雪。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毛织的毡毯。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收藏。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杖汉节牧羊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拄着汉朝的旄节牧羊。杖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执、拄。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节旄尽落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旄节上牦尾全部脱落。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单于弟於靬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wūji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王弋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射海上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单于的弟弟於靬王到北海打猎。弋射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用绳系在箭上射猎。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纺缴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zhuó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纺制系在箭尾的丝绳。</a:t>
            </a:r>
            <a:r>
              <a:rPr lang="en-US" altLang="zh-CN" b="1">
                <a:solidFill>
                  <a:srgbClr val="000000"/>
                </a:solidFill>
                <a:latin typeface="MS Mincho"/>
                <a:ea typeface="宋体" panose="02010600030101010101" pitchFamily="2" charset="-122"/>
                <a:cs typeface="Times New Roman" panose="02020603050405020304" pitchFamily="18" charset="0"/>
              </a:rPr>
              <a:t>⑪</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qínɡ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弓弩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用檠矫正弓和弩。檠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矫正弓弩的工具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这里用作动词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用檠矫正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弓弩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MS Mincho"/>
                <a:ea typeface="宋体" panose="02010600030101010101" pitchFamily="2" charset="-122"/>
                <a:cs typeface="Times New Roman" panose="02020603050405020304" pitchFamily="18" charset="0"/>
              </a:rPr>
              <a:t>⑫</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服匿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盛酒酪的器皿。</a:t>
            </a:r>
            <a:r>
              <a:rPr lang="en-US" altLang="zh-CN" b="1">
                <a:solidFill>
                  <a:srgbClr val="000000"/>
                </a:solidFill>
                <a:latin typeface="MS Mincho"/>
                <a:ea typeface="宋体" panose="02010600030101010101" pitchFamily="2" charset="-122"/>
                <a:cs typeface="Times New Roman" panose="02020603050405020304" pitchFamily="18" charset="0"/>
              </a:rPr>
              <a:t>⑬</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穹庐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圆顶大帐篷。</a:t>
            </a:r>
            <a:r>
              <a:rPr lang="en-US" altLang="zh-CN" b="1">
                <a:solidFill>
                  <a:srgbClr val="000000"/>
                </a:solidFill>
                <a:latin typeface="MS Mincho"/>
                <a:ea typeface="宋体" panose="02010600030101010101" pitchFamily="2" charset="-122"/>
                <a:cs typeface="Times New Roman" panose="02020603050405020304" pitchFamily="18" charset="0"/>
              </a:rPr>
              <a:t>⑭</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丁令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丁灵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匈奴族的一支。卫律被封为丁灵王。丁令盗武牛羊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应是他所指使。</a:t>
            </a:r>
            <a:r>
              <a:rPr lang="en-US" altLang="zh-CN" b="1">
                <a:solidFill>
                  <a:srgbClr val="000000"/>
                </a:solidFill>
                <a:latin typeface="MS Mincho"/>
                <a:ea typeface="宋体" panose="02010600030101010101" pitchFamily="2" charset="-122"/>
                <a:cs typeface="Times New Roman" panose="02020603050405020304" pitchFamily="18" charset="0"/>
              </a:rPr>
              <a:t>⑮</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穷厄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困顿。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段析.eps" descr="id:2147489526;FounderCES"/>
          <p:cNvPicPr/>
          <p:nvPr/>
        </p:nvPicPr>
        <p:blipFill>
          <a:blip r:embed="rId2"/>
          <a:stretch>
            <a:fillRect/>
          </a:stretch>
        </p:blipFill>
        <p:spPr>
          <a:xfrm>
            <a:off x="347685" y="5451822"/>
            <a:ext cx="908050" cy="425450"/>
          </a:xfrm>
          <a:prstGeom prst="rect">
            <a:avLst/>
          </a:prstGeom>
        </p:spPr>
      </p:pic>
      <p:sp>
        <p:nvSpPr>
          <p:cNvPr id="7" name="矩形 6"/>
          <p:cNvSpPr/>
          <p:nvPr/>
        </p:nvSpPr>
        <p:spPr bwMode="auto">
          <a:xfrm>
            <a:off x="393815" y="764704"/>
            <a:ext cx="11436153" cy="4536504"/>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8" name="矩形 7"/>
          <p:cNvSpPr/>
          <p:nvPr/>
        </p:nvSpPr>
        <p:spPr>
          <a:xfrm>
            <a:off x="1342678" y="5341381"/>
            <a:ext cx="9073008" cy="646331"/>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单于幽禁苏武，断绝他的饮食，逼降未果，流放苏武至北海牧羊。</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5266130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27030" y="882200"/>
            <a:ext cx="11485848" cy="3210157"/>
          </a:xfrm>
          <a:prstGeom prst="rect">
            <a:avLst/>
          </a:prstGeom>
        </p:spPr>
      </p:pic>
      <p:pic>
        <p:nvPicPr>
          <p:cNvPr id="10" name="图片 9"/>
          <p:cNvPicPr/>
          <p:nvPr/>
        </p:nvPicPr>
        <p:blipFill>
          <a:blip r:embed="rId3">
            <a:clrChange>
              <a:clrFrom>
                <a:srgbClr val="FEFFF8"/>
              </a:clrFrom>
              <a:clrTo>
                <a:srgbClr val="FEFFF8">
                  <a:alpha val="0"/>
                </a:srgbClr>
              </a:clrTo>
            </a:clrChange>
          </a:blip>
          <a:stretch>
            <a:fillRect/>
          </a:stretch>
        </p:blipFill>
        <p:spPr>
          <a:xfrm>
            <a:off x="376606" y="908720"/>
            <a:ext cx="460520" cy="460520"/>
          </a:xfrm>
          <a:prstGeom prst="rect">
            <a:avLst/>
          </a:prstGeom>
        </p:spPr>
      </p:pic>
      <p:pic>
        <p:nvPicPr>
          <p:cNvPr id="11" name="图片 10"/>
          <p:cNvPicPr/>
          <p:nvPr/>
        </p:nvPicPr>
        <p:blipFill>
          <a:blip r:embed="rId4">
            <a:clrChange>
              <a:clrFrom>
                <a:srgbClr val="F8FFF6"/>
              </a:clrFrom>
              <a:clrTo>
                <a:srgbClr val="F8FFF6">
                  <a:alpha val="0"/>
                </a:srgbClr>
              </a:clrTo>
            </a:clrChange>
          </a:blip>
          <a:stretch>
            <a:fillRect/>
          </a:stretch>
        </p:blipFill>
        <p:spPr>
          <a:xfrm>
            <a:off x="382250" y="1971533"/>
            <a:ext cx="457200" cy="457200"/>
          </a:xfrm>
          <a:prstGeom prst="rect">
            <a:avLst/>
          </a:prstGeom>
        </p:spPr>
      </p:pic>
      <p:sp>
        <p:nvSpPr>
          <p:cNvPr id="3" name="内容占位符 2"/>
          <p:cNvSpPr>
            <a:spLocks noGrp="1"/>
          </p:cNvSpPr>
          <p:nvPr>
            <p:ph idx="1"/>
          </p:nvPr>
        </p:nvSpPr>
        <p:spPr>
          <a:xfrm>
            <a:off x="360854" y="746120"/>
            <a:ext cx="11485848" cy="3346237"/>
          </a:xfrm>
        </p:spPr>
        <p:txBody>
          <a:bodyPr/>
          <a:lstStyle/>
          <a:p>
            <a:pPr hangingPunct="0">
              <a:spcAft>
                <a:spcPts val="0"/>
              </a:spcAft>
              <a:tabLst>
                <a:tab pos="449263"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心态的变化是对苏武忠贞不屈的人格的肯定。所以苏武越是不投降，单于就越想让他投降。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49263"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部分通过描写艰苦考验的细节，表现了苏武坚忍不拔、历久不磨的爱国意志。十九年间，其生活上艰苦备尝，精神上受尽折磨。尽管如此，苏武仍然顽强地活了下来。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杖汉节牧羊，卧起操持，节旄尽落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，表明强烈的爱国心是苏武战胜困难的力量源泉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640516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22255"/>
              </a:xfrm>
            </p:spPr>
            <p:txBody>
              <a:bodyPr/>
              <a:lstStyle/>
              <a:p>
                <a:pPr indent="630238"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初</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武与李陵俱为侍中。武使匈奴</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明</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年</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陵</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降</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不敢</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u="sng" smtClean="0">
                            <a:solidFill>
                              <a:srgbClr val="000000"/>
                            </a:solidFill>
                            <a:uFill>
                              <a:solidFill>
                                <a:srgbClr val="000000"/>
                              </a:solidFill>
                            </a:uFill>
                            <a:latin typeface="Cambria Math" panose="02040503050406030204" pitchFamily="18" charset="0"/>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求武</a:t>
                </a:r>
                <a:r>
                  <a:rPr lang="en-US" altLang="zh-CN" b="1" u="sng" baseline="80000" dirty="0">
                    <a:solidFill>
                      <a:srgbClr val="000000"/>
                    </a:solidFill>
                    <a:uFill>
                      <a:solidFill>
                        <a:srgbClr val="000000"/>
                      </a:solidFill>
                    </a:uFill>
                    <a:latin typeface="宋体" panose="02010600030101010101" pitchFamily="2" charset="-122"/>
                    <a:cs typeface="Times New Roman" panose="02020603050405020304" pitchFamily="18" charset="0"/>
                  </a:rPr>
                  <a:t>①</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。久</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单于</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使陵至海上</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置</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酒设乐。</a:t>
                </a:r>
                <a:r>
                  <a:rPr lang="zh-CN" altLang="zh-CN" b="1" u="sng" dirty="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因</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谓武曰</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单于</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闻</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陵与子卿</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素</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厚</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故</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使陵来说足下</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虚心欲相待。</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u="sng" smtClean="0">
                            <a:solidFill>
                              <a:srgbClr val="000000"/>
                            </a:solidFill>
                            <a:uFill>
                              <a:solidFill>
                                <a:srgbClr val="000000"/>
                              </a:solidFill>
                            </a:uFill>
                            <a:latin typeface="Cambria Math" panose="02040503050406030204" pitchFamily="18" charset="0"/>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终不得归</a:t>
                </a:r>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22255"/>
              </a:xfrm>
              <a:blipFill>
                <a:blip r:embed="rId2"/>
                <a:stretch>
                  <a:fillRect l="-796" r="-849"/>
                </a:stretch>
              </a:blipFill>
            </p:spPr>
            <p:txBody>
              <a:bodyPr/>
              <a:lstStyle/>
              <a:p>
                <a:r>
                  <a:rPr lang="zh-CN" altLang="en-US">
                    <a:noFill/>
                  </a:rPr>
                  <a:t> </a:t>
                </a:r>
              </a:p>
            </p:txBody>
          </p:sp>
        </mc:Fallback>
      </mc:AlternateContent>
      <p:pic>
        <p:nvPicPr>
          <p:cNvPr id="3" name="图片 2"/>
          <p:cNvPicPr/>
          <p:nvPr/>
        </p:nvPicPr>
        <p:blipFill>
          <a:blip r:embed="rId3">
            <a:clrChange>
              <a:clrFrom>
                <a:srgbClr val="FEFFFF"/>
              </a:clrFrom>
              <a:clrTo>
                <a:srgbClr val="FEFFFF">
                  <a:alpha val="0"/>
                </a:srgbClr>
              </a:clrTo>
            </a:clrChange>
          </a:blip>
          <a:stretch>
            <a:fillRect/>
          </a:stretch>
        </p:blipFill>
        <p:spPr>
          <a:xfrm>
            <a:off x="8903518" y="4005064"/>
            <a:ext cx="360040" cy="360040"/>
          </a:xfrm>
          <a:prstGeom prst="rect">
            <a:avLst/>
          </a:prstGeom>
        </p:spPr>
      </p:pic>
      <p:pic>
        <p:nvPicPr>
          <p:cNvPr id="4" name="图片 3"/>
          <p:cNvPicPr/>
          <p:nvPr/>
        </p:nvPicPr>
        <p:blipFill>
          <a:blip r:embed="rId4">
            <a:clrChange>
              <a:clrFrom>
                <a:srgbClr val="F8FFF6"/>
              </a:clrFrom>
              <a:clrTo>
                <a:srgbClr val="F8FFF6">
                  <a:alpha val="0"/>
                </a:srgbClr>
              </a:clrTo>
            </a:clrChange>
          </a:blip>
          <a:stretch>
            <a:fillRect/>
          </a:stretch>
        </p:blipFill>
        <p:spPr>
          <a:xfrm>
            <a:off x="2998862" y="1844824"/>
            <a:ext cx="360040" cy="360040"/>
          </a:xfrm>
          <a:prstGeom prst="rect">
            <a:avLst/>
          </a:prstGeom>
        </p:spPr>
      </p:pic>
      <p:sp>
        <p:nvSpPr>
          <p:cNvPr id="5" name="内容占位符 1"/>
          <p:cNvSpPr txBox="1">
            <a:spLocks/>
          </p:cNvSpPr>
          <p:nvPr/>
        </p:nvSpPr>
        <p:spPr bwMode="auto">
          <a:xfrm>
            <a:off x="369998" y="126876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当初</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苏武与李陵都做皇帝的侍从。苏武出使匈奴</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第二年</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李</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陵投降匈奴</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不敢访求苏武。时间一长</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单于派遣李陵去北海</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为苏武</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安排了酒宴和歌舞。</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李陵</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趁机对苏武说</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单于听说我与您交情一</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向深厚</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所以派我来劝说您</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一心向往</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想以礼相待。您终究不能回归</a:t>
            </a:r>
            <a:endParaRPr lang="zh-CN" altLang="en-US" dirty="0"/>
          </a:p>
        </p:txBody>
      </p:sp>
    </p:spTree>
    <p:extLst>
      <p:ext uri="{BB962C8B-B14F-4D97-AF65-F5344CB8AC3E}">
        <p14:creationId xmlns:p14="http://schemas.microsoft.com/office/powerpoint/2010/main" val="25193012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970318"/>
              </a:xfrm>
            </p:spPr>
            <p:txBody>
              <a:bodyPr/>
              <a:lstStyle/>
              <a:p>
                <a:pPr algn="dist"/>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汉</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空自苦亡人之地</a:t>
                </a:r>
                <a:r>
                  <a:rPr lang="zh-CN" altLang="zh-CN" b="1" u="sng"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信义安</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所</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见乎</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u="sng" smtClean="0">
                            <a:solidFill>
                              <a:srgbClr val="000000"/>
                            </a:solidFill>
                            <a:uFill>
                              <a:solidFill>
                                <a:srgbClr val="000000"/>
                              </a:solidFill>
                            </a:uFill>
                            <a:latin typeface="Cambria Math" panose="02040503050406030204" pitchFamily="18" charset="0"/>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前</a:t>
                </a:r>
                <a:r>
                  <a:rPr lang="zh-CN" altLang="zh-CN" b="1" u="sng">
                    <a:solidFill>
                      <a:srgbClr val="000000"/>
                    </a:solidFill>
                    <a:uFill>
                      <a:solidFill>
                        <a:srgbClr val="000000"/>
                      </a:solidFill>
                    </a:uFill>
                    <a:ea typeface="Times New Roman" panose="02020603050405020304" pitchFamily="18" charset="0"/>
                  </a:rPr>
                  <a:t> </a:t>
                </a:r>
                <a:r>
                  <a:rPr lang="en-US" altLang="zh-CN" b="1" u="sng" smtClean="0">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长</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君</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u="sng">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奉</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车</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至</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雍</a:t>
                </a:r>
                <a:r>
                  <a:rPr lang="zh-CN" altLang="zh-CN" b="1" u="sng" smtClean="0">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棫</a:t>
                </a:r>
                <a:r>
                  <a:rPr lang="zh-CN" altLang="zh-CN" b="1" u="sng">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阳</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宫</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扶</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辇</a:t>
                </a:r>
                <a:r>
                  <a:rPr lang="zh-CN" altLang="zh-CN" b="1" u="sng">
                    <a:solidFill>
                      <a:srgbClr val="000000"/>
                    </a:solidFill>
                    <a:uFill>
                      <a:solidFill>
                        <a:srgbClr val="000000"/>
                      </a:solidFill>
                    </a:uFill>
                    <a:ea typeface="Times New Roman" panose="02020603050405020304" pitchFamily="18" charset="0"/>
                  </a:rPr>
                  <a:t> </a:t>
                </a:r>
                <a:r>
                  <a:rPr lang="en-US" altLang="zh-CN" b="1" u="sng" smtClean="0">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除</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触</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柱</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折</a:t>
                </a:r>
                <a:r>
                  <a:rPr lang="zh-CN" altLang="zh-CN" b="1" u="sng" smtClean="0">
                    <a:solidFill>
                      <a:srgbClr val="000000"/>
                    </a:solidFill>
                    <a:uFill>
                      <a:solidFill>
                        <a:srgbClr val="000000"/>
                      </a:solidFill>
                    </a:uFill>
                    <a:ea typeface="Times New Roman" panose="02020603050405020304" pitchFamily="18" charset="0"/>
                  </a:rPr>
                  <a:t> </a:t>
                </a:r>
                <a:r>
                  <a:rPr lang="en-US" altLang="zh-CN" b="1" u="sng" smtClean="0">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辕</a:t>
                </a:r>
                <a:r>
                  <a:rPr lang="zh-CN" altLang="zh-CN" b="1" u="sng"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劾</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大不敬</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伏剑自刎</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赐</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钱</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二百万以</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葬。孺卿</a:t>
                </a:r>
                <a:r>
                  <a:rPr lang="zh-CN" altLang="zh-CN" b="1">
                    <a:solidFill>
                      <a:srgbClr val="000000"/>
                    </a:solidFill>
                    <a:ea typeface="Times New Roman" panose="02020603050405020304" pitchFamily="18" charset="0"/>
                  </a:rPr>
                  <a:t> </a:t>
                </a:r>
                <a:endParaRPr lang="zh-CN" altLang="en-US"/>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970318"/>
              </a:xfrm>
              <a:blipFill>
                <a:blip r:embed="rId2"/>
                <a:stretch>
                  <a:fillRect l="-796" r="-849" b="-307"/>
                </a:stretch>
              </a:blipFill>
            </p:spPr>
            <p:txBody>
              <a:bodyPr/>
              <a:lstStyle/>
              <a:p>
                <a:r>
                  <a:rPr lang="zh-CN" altLang="en-US">
                    <a:noFill/>
                  </a:rPr>
                  <a:t> </a:t>
                </a:r>
              </a:p>
            </p:txBody>
          </p:sp>
        </mc:Fallback>
      </mc:AlternateContent>
      <p:pic>
        <p:nvPicPr>
          <p:cNvPr id="3" name="图片 2"/>
          <p:cNvPicPr/>
          <p:nvPr/>
        </p:nvPicPr>
        <p:blipFill>
          <a:blip r:embed="rId3">
            <a:clrChange>
              <a:clrFrom>
                <a:srgbClr val="FFFEF8"/>
              </a:clrFrom>
              <a:clrTo>
                <a:srgbClr val="FFFEF8">
                  <a:alpha val="0"/>
                </a:srgbClr>
              </a:clrTo>
            </a:clrChange>
          </a:blip>
          <a:stretch>
            <a:fillRect/>
          </a:stretch>
        </p:blipFill>
        <p:spPr>
          <a:xfrm>
            <a:off x="1918742" y="1844824"/>
            <a:ext cx="360040" cy="360040"/>
          </a:xfrm>
          <a:prstGeom prst="rect">
            <a:avLst/>
          </a:prstGeom>
        </p:spPr>
      </p:pic>
      <p:sp>
        <p:nvSpPr>
          <p:cNvPr id="7" name="内容占位符 2"/>
          <p:cNvSpPr txBox="1">
            <a:spLocks/>
          </p:cNvSpPr>
          <p:nvPr/>
        </p:nvSpPr>
        <p:spPr bwMode="auto">
          <a:xfrm>
            <a:off x="360854" y="1264692"/>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汉朝了</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白白地在这荒无人烟的地方受苦</a:t>
            </a:r>
            <a:r>
              <a:rPr lang="zh-CN"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您对汉朝的</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信义又能在</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哪里显示呢</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前些时候您的大哥做奉车都尉</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跟随皇帝到雍城的棫阳</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宫去</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扶着皇帝的车子下殿阶</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撞在柱子上把车辕折断了</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被判决为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smtClean="0">
              <a:solidFill>
                <a:srgbClr val="000000"/>
              </a:solidFill>
              <a:latin typeface="楷体" panose="02010609060101010101" pitchFamily="49" charset="-122"/>
              <a:cs typeface="Times New Roman" panose="02020603050405020304" pitchFamily="18" charset="0"/>
            </a:endParaRPr>
          </a:p>
          <a:p>
            <a:pPr algn="dist" eaLnBrk="1" hangingPunct="1"/>
            <a:r>
              <a:rPr lang="en-US" altLang="zh-CN" b="1" smtClean="0">
                <a:solidFill>
                  <a:srgbClr val="000000"/>
                </a:solidFill>
                <a:latin typeface="楷体" panose="02010609060101010101" pitchFamily="49"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大不敬</a:t>
            </a:r>
            <a:r>
              <a:rPr lang="en-US" altLang="zh-CN" b="1" smtClean="0">
                <a:solidFill>
                  <a:srgbClr val="000000"/>
                </a:solidFill>
                <a:latin typeface="楷体" panose="02010609060101010101" pitchFamily="49" charset="-122"/>
                <a:cs typeface="Times New Roman" panose="02020603050405020304" pitchFamily="18" charset="0"/>
              </a:rPr>
              <a:t>’</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拔剑自杀了</a:t>
            </a:r>
            <a:r>
              <a:rPr lang="zh-CN"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只是</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赏赐铜钱二百万用来下葬。您的弟弟</a:t>
            </a:r>
            <a:endParaRPr lang="zh-CN" altLang="en-US"/>
          </a:p>
        </p:txBody>
      </p:sp>
    </p:spTree>
    <p:extLst>
      <p:ext uri="{BB962C8B-B14F-4D97-AF65-F5344CB8AC3E}">
        <p14:creationId xmlns:p14="http://schemas.microsoft.com/office/powerpoint/2010/main" val="36634476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900235"/>
              </a:xfrm>
            </p:spPr>
            <p:txBody>
              <a:bodyPr/>
              <a:lstStyle/>
              <a:p>
                <a:pPr algn="dist"/>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u="sng" smtClean="0">
                    <a:solidFill>
                      <a:srgbClr val="000000"/>
                    </a:solidFill>
                    <a:uFill>
                      <a:solidFill>
                        <a:srgbClr val="000000"/>
                      </a:solidFill>
                    </a:uFill>
                    <a:ea typeface="Times New Roman" panose="02020603050405020304" pitchFamily="18" charset="0"/>
                  </a:rPr>
                  <a:t> </a:t>
                </a:r>
                <a:r>
                  <a:rPr lang="en-US" altLang="zh-CN" b="1" u="sng" smtClean="0">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祠</a:t>
                </a:r>
                <a:r>
                  <a:rPr lang="zh-CN" altLang="zh-CN" b="1" u="sng" smtClean="0">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河东后土</a:t>
                </a:r>
                <a:r>
                  <a:rPr lang="zh-CN" altLang="zh-CN" b="1" u="sng"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宦</a:t>
                </a:r>
                <a:r>
                  <a:rPr lang="zh-CN" altLang="zh-CN" b="1" u="sng" smtClean="0">
                    <a:solidFill>
                      <a:srgbClr val="000000"/>
                    </a:solidFill>
                    <a:uFill>
                      <a:solidFill>
                        <a:srgbClr val="000000"/>
                      </a:solidFill>
                    </a:uFill>
                    <a:ea typeface="Times New Roman" panose="02020603050405020304" pitchFamily="18" charset="0"/>
                  </a:rPr>
                  <a:t> </a:t>
                </a:r>
                <a:r>
                  <a:rPr lang="en-US" altLang="zh-CN" b="1" u="sng" smtClean="0">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骑</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与</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黄门驸马</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争</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船</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推堕驸马河中溺死</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宦</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骑</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亡</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诏</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使</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卿</a:t>
                </a:r>
                <a:r>
                  <a:rPr lang="zh-CN" altLang="zh-CN" b="1" u="sng">
                    <a:solidFill>
                      <a:srgbClr val="000000"/>
                    </a:solidFill>
                    <a:uFill>
                      <a:solidFill>
                        <a:srgbClr val="000000"/>
                      </a:solidFill>
                    </a:uFill>
                    <a:ea typeface="Times New Roman" panose="02020603050405020304" pitchFamily="18" charset="0"/>
                  </a:rPr>
                  <a:t> </a:t>
                </a:r>
                <a:r>
                  <a:rPr lang="en-US" altLang="zh-CN" b="1" u="sng" smtClean="0">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逐</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捕</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得</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惶恐饮</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药而死。</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u="sng" smtClean="0">
                            <a:solidFill>
                              <a:srgbClr val="000000"/>
                            </a:solidFill>
                            <a:uFill>
                              <a:solidFill>
                                <a:srgbClr val="000000"/>
                              </a:solidFill>
                            </a:uFill>
                            <a:latin typeface="Cambria Math" panose="02040503050406030204" pitchFamily="18" charset="0"/>
                            <a:cs typeface="Times New Roman" panose="02020603050405020304" pitchFamily="18" charset="0"/>
                          </a:rPr>
                          <m:t>          </m:t>
                        </m:r>
                      </m:sup>
                    </m:sSup>
                  </m:oMath>
                </a14:m>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来</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时</a:t>
                </a:r>
                <a:r>
                  <a:rPr lang="zh-CN" altLang="zh-CN" b="1" u="sng" smtClean="0">
                    <a:solidFill>
                      <a:srgbClr val="000000"/>
                    </a:solidFill>
                    <a:uFill>
                      <a:solidFill>
                        <a:srgbClr val="000000"/>
                      </a:solidFill>
                    </a:uFill>
                    <a:ea typeface="Times New Roman" panose="02020603050405020304" pitchFamily="18" charset="0"/>
                  </a:rPr>
                  <a:t> </a:t>
                </a:r>
                <a:r>
                  <a:rPr lang="en-US" altLang="zh-CN" b="1" u="sng" smtClean="0">
                    <a:solidFill>
                      <a:srgbClr val="000000"/>
                    </a:solidFill>
                    <a:uFill>
                      <a:solidFill>
                        <a:srgbClr val="000000"/>
                      </a:solidFill>
                    </a:uFill>
                    <a:ea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太夫人</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已</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不幸</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陵送葬至阳陵。子卿</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妇</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年少</a:t>
                </a:r>
                <a:r>
                  <a:rPr lang="zh-CN" altLang="zh-CN" b="1" u="sng">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ea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闻已更嫁矣</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独</a:t>
                </a:r>
                <a:endParaRPr lang="zh-CN" altLang="en-US"/>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900235"/>
              </a:xfrm>
              <a:blipFill>
                <a:blip r:embed="rId2"/>
                <a:stretch>
                  <a:fillRect l="-796" r="-849" b="-2188"/>
                </a:stretch>
              </a:blipFill>
            </p:spPr>
            <p:txBody>
              <a:bodyPr/>
              <a:lstStyle/>
              <a:p>
                <a:r>
                  <a:rPr lang="zh-CN" altLang="en-US">
                    <a:noFill/>
                  </a:rPr>
                  <a:t> </a:t>
                </a:r>
              </a:p>
            </p:txBody>
          </p:sp>
        </mc:Fallback>
      </mc:AlternateContent>
      <p:pic>
        <p:nvPicPr>
          <p:cNvPr id="4" name="图片 3"/>
          <p:cNvPicPr/>
          <p:nvPr/>
        </p:nvPicPr>
        <p:blipFill>
          <a:blip r:embed="rId3">
            <a:clrChange>
              <a:clrFrom>
                <a:srgbClr val="FFFEF8"/>
              </a:clrFrom>
              <a:clrTo>
                <a:srgbClr val="FFFEF8">
                  <a:alpha val="0"/>
                </a:srgbClr>
              </a:clrTo>
            </a:clrChange>
          </a:blip>
          <a:stretch>
            <a:fillRect/>
          </a:stretch>
        </p:blipFill>
        <p:spPr>
          <a:xfrm>
            <a:off x="6599262" y="2852936"/>
            <a:ext cx="360040" cy="360040"/>
          </a:xfrm>
          <a:prstGeom prst="rect">
            <a:avLst/>
          </a:prstGeom>
        </p:spPr>
      </p:pic>
      <p:sp>
        <p:nvSpPr>
          <p:cNvPr id="7" name="内容占位符 3"/>
          <p:cNvSpPr txBox="1">
            <a:spLocks/>
          </p:cNvSpPr>
          <p:nvPr/>
        </p:nvSpPr>
        <p:spPr bwMode="auto">
          <a:xfrm>
            <a:off x="360854" y="126876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苏贤跟随皇帝去祭祀河东后土</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一个骑马的宦官和黄门驸马抢着上</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船</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把驸马推到河中淹死了</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宦官骑马逃走了</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皇帝命令苏贤去追</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捕</a:t>
            </a:r>
            <a:r>
              <a:rPr lang="zh-CN"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却没有抓到</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因恐惧不安而服毒自杀。我来匈奴的时候</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您的母</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亲已去世</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我送葬到阳陵。您的夫人年纪还轻</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听说已经改嫁了。家中</a:t>
            </a:r>
            <a:endParaRPr lang="zh-CN" altLang="en-US"/>
          </a:p>
        </p:txBody>
      </p:sp>
    </p:spTree>
    <p:extLst>
      <p:ext uri="{BB962C8B-B14F-4D97-AF65-F5344CB8AC3E}">
        <p14:creationId xmlns:p14="http://schemas.microsoft.com/office/powerpoint/2010/main" val="19692385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02533"/>
              </a:xfrm>
            </p:spPr>
            <p:txBody>
              <a:bodyPr/>
              <a:lstStyle/>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有</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女</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弟</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②</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二人</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两</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女一男</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今复十余年</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存</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亡</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不可知。</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u="sng" smtClean="0">
                            <a:solidFill>
                              <a:srgbClr val="000000"/>
                            </a:solidFill>
                            <a:uFill>
                              <a:solidFill>
                                <a:srgbClr val="000000"/>
                              </a:solidFill>
                            </a:uFill>
                            <a:latin typeface="Cambria Math" panose="02040503050406030204" pitchFamily="18" charset="0"/>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人生如朝露</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何久自苦如此！</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u="sng" smtClean="0">
                            <a:solidFill>
                              <a:srgbClr val="000000"/>
                            </a:solidFill>
                            <a:uFill>
                              <a:solidFill>
                                <a:srgbClr val="000000"/>
                              </a:solidFill>
                            </a:uFill>
                            <a:latin typeface="Cambria Math" panose="02040503050406030204" pitchFamily="18" charset="0"/>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陵</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始</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降</a:t>
                </a:r>
                <a:r>
                  <a:rPr lang="zh-CN" altLang="zh-CN" b="1" u="sng" dirty="0" smtClean="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时</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忽忽</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③</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狂</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痛</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负</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汉</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加以</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老母</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系</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保宫</a:t>
                </a:r>
                <a:r>
                  <a:rPr lang="en-US" altLang="zh-CN" b="1" u="sng" baseline="75000" dirty="0">
                    <a:solidFill>
                      <a:srgbClr val="000000"/>
                    </a:solidFill>
                    <a:uFill>
                      <a:solidFill>
                        <a:srgbClr val="000000"/>
                      </a:solidFill>
                    </a:uFill>
                    <a:latin typeface="宋体" panose="02010600030101010101" pitchFamily="2" charset="-122"/>
                    <a:cs typeface="Times New Roman" panose="02020603050405020304" pitchFamily="18" charset="0"/>
                  </a:rPr>
                  <a:t>④</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。子卿不</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欲</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降</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何以过陵</a:t>
                </a:r>
                <a:r>
                  <a:rPr lang="en-US" altLang="zh-CN" b="1" u="sng" baseline="75000" dirty="0">
                    <a:solidFill>
                      <a:srgbClr val="000000"/>
                    </a:solidFill>
                    <a:uFill>
                      <a:solidFill>
                        <a:srgbClr val="000000"/>
                      </a:solidFill>
                    </a:uFill>
                    <a:latin typeface="宋体" panose="02010600030101010101" pitchFamily="2" charset="-122"/>
                    <a:cs typeface="Times New Roman" panose="02020603050405020304" pitchFamily="18" charset="0"/>
                  </a:rPr>
                  <a:t>⑤</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14:m>
                  <m:oMath xmlns:m="http://schemas.openxmlformats.org/officeDocument/2006/math">
                    <m:r>
                      <a:rPr lang="en-US" altLang="zh-CN" b="1" i="1" u="sng" smtClean="0">
                        <a:uFill>
                          <a:solidFill>
                            <a:srgbClr val="000000"/>
                          </a:solidFill>
                        </a:uFill>
                        <a:latin typeface="Cambria Math" panose="02040503050406030204" pitchFamily="18" charset="0"/>
                        <a:ea typeface="Cambria Math" panose="02040503050406030204" pitchFamily="18" charset="0"/>
                      </a:rPr>
                      <m:t>           </m:t>
                    </m:r>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且陛下春秋</a:t>
                </a:r>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02533"/>
              </a:xfrm>
              <a:blipFill>
                <a:blip r:embed="rId2"/>
                <a:stretch>
                  <a:fillRect l="-796" r="-849"/>
                </a:stretch>
              </a:blipFill>
            </p:spPr>
            <p:txBody>
              <a:bodyPr/>
              <a:lstStyle/>
              <a:p>
                <a:r>
                  <a:rPr lang="zh-CN" altLang="en-US">
                    <a:noFill/>
                  </a:rPr>
                  <a:t> </a:t>
                </a:r>
              </a:p>
            </p:txBody>
          </p:sp>
        </mc:Fallback>
      </mc:AlternateContent>
      <p:pic>
        <p:nvPicPr>
          <p:cNvPr id="5" name="图片 4"/>
          <p:cNvPicPr/>
          <p:nvPr/>
        </p:nvPicPr>
        <p:blipFill>
          <a:blip r:embed="rId3">
            <a:clrChange>
              <a:clrFrom>
                <a:srgbClr val="FFFEF8"/>
              </a:clrFrom>
              <a:clrTo>
                <a:srgbClr val="FFFEF8">
                  <a:alpha val="0"/>
                </a:srgbClr>
              </a:clrTo>
            </a:clrChange>
          </a:blip>
          <a:stretch>
            <a:fillRect/>
          </a:stretch>
        </p:blipFill>
        <p:spPr>
          <a:xfrm>
            <a:off x="2926854" y="1916832"/>
            <a:ext cx="360040" cy="360040"/>
          </a:xfrm>
          <a:prstGeom prst="rect">
            <a:avLst/>
          </a:prstGeom>
        </p:spPr>
      </p:pic>
      <p:pic>
        <p:nvPicPr>
          <p:cNvPr id="6" name="图片 5"/>
          <p:cNvPicPr/>
          <p:nvPr/>
        </p:nvPicPr>
        <p:blipFill>
          <a:blip r:embed="rId4">
            <a:clrChange>
              <a:clrFrom>
                <a:srgbClr val="FFFEF8"/>
              </a:clrFrom>
              <a:clrTo>
                <a:srgbClr val="FFFEF8">
                  <a:alpha val="0"/>
                </a:srgbClr>
              </a:clrTo>
            </a:clrChange>
          </a:blip>
          <a:stretch>
            <a:fillRect/>
          </a:stretch>
        </p:blipFill>
        <p:spPr>
          <a:xfrm>
            <a:off x="10199662" y="1862076"/>
            <a:ext cx="360040" cy="360040"/>
          </a:xfrm>
          <a:prstGeom prst="rect">
            <a:avLst/>
          </a:prstGeom>
        </p:spPr>
      </p:pic>
      <p:pic>
        <p:nvPicPr>
          <p:cNvPr id="8" name="图片 7"/>
          <p:cNvPicPr/>
          <p:nvPr/>
        </p:nvPicPr>
        <p:blipFill>
          <a:blip r:embed="rId5">
            <a:clrChange>
              <a:clrFrom>
                <a:srgbClr val="FFFEF6"/>
              </a:clrFrom>
              <a:clrTo>
                <a:srgbClr val="FFFEF6">
                  <a:alpha val="0"/>
                </a:srgbClr>
              </a:clrTo>
            </a:clrChange>
          </a:blip>
          <a:stretch>
            <a:fillRect/>
          </a:stretch>
        </p:blipFill>
        <p:spPr>
          <a:xfrm>
            <a:off x="8759502" y="4102950"/>
            <a:ext cx="360040" cy="360040"/>
          </a:xfrm>
          <a:prstGeom prst="rect">
            <a:avLst/>
          </a:prstGeom>
        </p:spPr>
      </p:pic>
      <p:sp>
        <p:nvSpPr>
          <p:cNvPr id="9" name="内容占位符 4"/>
          <p:cNvSpPr txBox="1">
            <a:spLocks/>
          </p:cNvSpPr>
          <p:nvPr/>
        </p:nvSpPr>
        <p:spPr bwMode="auto">
          <a:xfrm>
            <a:off x="262558" y="133089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只有两个妹妹</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两个女儿和一个儿子</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如今又过了十多年</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生死</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不能得知。人生像早晨的露水</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何必长久地像这样折磨自己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我刚投</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降的时候</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精神恍惚</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好像发狂一样</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痛心自己对不起汉朝</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加上母亲</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关押在保宫。您不肯投降的心情</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怎能超过</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当时的</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并且皇上年</a:t>
            </a:r>
            <a:endParaRPr lang="zh-CN" altLang="en-US" dirty="0"/>
          </a:p>
        </p:txBody>
      </p:sp>
    </p:spTree>
    <p:extLst>
      <p:ext uri="{BB962C8B-B14F-4D97-AF65-F5344CB8AC3E}">
        <p14:creationId xmlns:p14="http://schemas.microsoft.com/office/powerpoint/2010/main" val="34782510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驸马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：中国古代帝王女婿的称谓。又称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帝婿、主婿、国婿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等。因驸马都尉得名。汉武帝时始置驸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马都尉，驸，即副。驸马都尉，掌副车之马。到三国时期，魏国的何晏，以帝婿的身份授官驸马都尉，以后又有晋代杜预娶晋宣帝之女安陆公主，王济娶司马昭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晋文帝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之女常山公主，都授驸马都尉。魏晋以后，帝婿照例都加驸马都尉称号，简称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驸马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，非实官。以后驸马即用以称帝婿。清代称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和亲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两汉为缓和与匈奴的关系，嫁宗室女与匈奴单于，使两个对立民族停止战争，捐弃仇怨，转而建立和平、友好、亲睦的关系。这不是自然形成的民族关系形态，而是经由两个民族的政治、军事当局协商并用正式条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口头或文字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规定的一种民族关系形态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781033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10457"/>
              </a:xfrm>
            </p:spPr>
            <p:txBody>
              <a:bodyPr/>
              <a:lstStyle/>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高</a:t>
                </a:r>
                <a:r>
                  <a:rPr lang="en-US" altLang="zh-CN" b="1" u="sng" baseline="75000" dirty="0">
                    <a:solidFill>
                      <a:srgbClr val="000000"/>
                    </a:solidFill>
                    <a:uFill>
                      <a:solidFill>
                        <a:srgbClr val="000000"/>
                      </a:solidFill>
                    </a:uFill>
                    <a:latin typeface="宋体" panose="02010600030101010101" pitchFamily="2" charset="-122"/>
                    <a:cs typeface="Times New Roman" panose="02020603050405020304" pitchFamily="18" charset="0"/>
                  </a:rPr>
                  <a:t>⑥</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法令亡常</a:t>
                </a:r>
                <a:r>
                  <a:rPr lang="en-US" altLang="zh-CN" b="1" u="sng" baseline="75000" dirty="0">
                    <a:solidFill>
                      <a:srgbClr val="000000"/>
                    </a:solidFill>
                    <a:uFill>
                      <a:solidFill>
                        <a:srgbClr val="000000"/>
                      </a:solidFill>
                    </a:uFill>
                    <a:latin typeface="宋体" panose="02010600030101010101" pitchFamily="2" charset="-122"/>
                    <a:cs typeface="Times New Roman" panose="02020603050405020304" pitchFamily="18" charset="0"/>
                  </a:rPr>
                  <a:t>⑦</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大臣亡罪夷灭者数十家</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安危不可</a:t>
                </a:r>
                <a:r>
                  <a:rPr lang="zh-CN" altLang="zh-CN" b="1" u="sng" dirty="0">
                    <a:solidFill>
                      <a:srgbClr val="000000"/>
                    </a:solidFill>
                    <a:uFill>
                      <a:solidFill>
                        <a:srgbClr val="000000"/>
                      </a:solidFill>
                    </a:uFill>
                    <a:ea typeface="Times New Roman" panose="02020603050405020304" pitchFamily="18" charset="0"/>
                  </a:rPr>
                  <a:t> </a:t>
                </a:r>
                <a:endParaRPr lang="en-US" altLang="zh-CN" b="1" u="sng" dirty="0" smtClean="0">
                  <a:solidFill>
                    <a:srgbClr val="000000"/>
                  </a:solidFill>
                  <a:uFill>
                    <a:solidFill>
                      <a:srgbClr val="000000"/>
                    </a:solidFill>
                  </a:uFill>
                  <a:ea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知</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子卿尚复</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谁为</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⑧</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乎</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愿</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听陵计</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勿复有云。</a:t>
                </a:r>
                <a:r>
                  <a:rPr lang="en-US" altLang="zh-CN" b="1" u="sng" dirty="0">
                    <a:solidFill>
                      <a:srgbClr val="000000"/>
                    </a:solidFill>
                    <a:uFill>
                      <a:solidFill>
                        <a:srgbClr val="000000"/>
                      </a:solidFill>
                    </a:uFill>
                    <a:latin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u="sng" smtClean="0">
                            <a:solidFill>
                              <a:srgbClr val="000000"/>
                            </a:solidFill>
                            <a:uFill>
                              <a:solidFill>
                                <a:srgbClr val="000000"/>
                              </a:solidFill>
                            </a:uFill>
                            <a:latin typeface="Cambria Math" panose="02040503050406030204" pitchFamily="18" charset="0"/>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rPr>
                  <a:t>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曰</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武父子亡功德</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皆</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陛</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所</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成</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就</a:t>
                </a:r>
                <a:r>
                  <a:rPr lang="en-US" altLang="zh-CN" b="1" u="sng" baseline="75000" dirty="0">
                    <a:solidFill>
                      <a:srgbClr val="000000"/>
                    </a:solidFill>
                    <a:uFill>
                      <a:solidFill>
                        <a:srgbClr val="000000"/>
                      </a:solidFill>
                    </a:uFill>
                    <a:latin typeface="宋体" panose="02010600030101010101" pitchFamily="2" charset="-122"/>
                    <a:cs typeface="Times New Roman" panose="02020603050405020304" pitchFamily="18" charset="0"/>
                  </a:rPr>
                  <a:t>⑨</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位</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列</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将</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爵</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通</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侯</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兄</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弟</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亲</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近</a:t>
                </a:r>
                <a:r>
                  <a:rPr lang="en-US" altLang="zh-CN" b="1" u="sng" baseline="75000" dirty="0">
                    <a:solidFill>
                      <a:srgbClr val="000000"/>
                    </a:solidFill>
                    <a:uFill>
                      <a:solidFill>
                        <a:srgbClr val="000000"/>
                      </a:solidFill>
                    </a:uFill>
                    <a:latin typeface="宋体" panose="02010600030101010101" pitchFamily="2" charset="-122"/>
                    <a:cs typeface="Times New Roman" panose="02020603050405020304" pitchFamily="18" charset="0"/>
                  </a:rPr>
                  <a:t>⑩</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常愿肝脑</a:t>
                </a:r>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10457"/>
              </a:xfrm>
              <a:blipFill>
                <a:blip r:embed="rId2"/>
                <a:stretch>
                  <a:fillRect l="-796" t="-1064" r="-849" b="-304"/>
                </a:stretch>
              </a:blipFill>
            </p:spPr>
            <p:txBody>
              <a:bodyPr/>
              <a:lstStyle/>
              <a:p>
                <a:r>
                  <a:rPr lang="zh-CN" altLang="en-US">
                    <a:noFill/>
                  </a:rPr>
                  <a:t> </a:t>
                </a:r>
              </a:p>
            </p:txBody>
          </p:sp>
        </mc:Fallback>
      </mc:AlternateContent>
      <p:pic>
        <p:nvPicPr>
          <p:cNvPr id="3" name="图片 2"/>
          <p:cNvPicPr/>
          <p:nvPr/>
        </p:nvPicPr>
        <p:blipFill>
          <a:blip r:embed="rId3">
            <a:clrChange>
              <a:clrFrom>
                <a:srgbClr val="FFFEF6"/>
              </a:clrFrom>
              <a:clrTo>
                <a:srgbClr val="FFFEF6">
                  <a:alpha val="0"/>
                </a:srgbClr>
              </a:clrTo>
            </a:clrChange>
          </a:blip>
          <a:stretch>
            <a:fillRect/>
          </a:stretch>
        </p:blipFill>
        <p:spPr>
          <a:xfrm>
            <a:off x="11279782" y="1772816"/>
            <a:ext cx="360040" cy="360040"/>
          </a:xfrm>
          <a:prstGeom prst="rect">
            <a:avLst/>
          </a:prstGeom>
        </p:spPr>
      </p:pic>
      <p:sp>
        <p:nvSpPr>
          <p:cNvPr id="5" name="内容占位符 5"/>
          <p:cNvSpPr txBox="1">
            <a:spLocks/>
          </p:cNvSpPr>
          <p:nvPr/>
        </p:nvSpPr>
        <p:spPr bwMode="auto">
          <a:xfrm>
            <a:off x="334566" y="126876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纪大了</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法令没有定规</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大臣无罪而全家被杀的有几十家</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安危不可</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预料</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您还为谁</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守节</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呢</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希望您听从我的劝告</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不要再说什么了。</a:t>
            </a:r>
            <a:r>
              <a:rPr lang="en-US" altLang="zh-CN" b="1" dirty="0" smtClean="0">
                <a:solidFill>
                  <a:srgbClr val="000000"/>
                </a:solidFill>
                <a:latin typeface="宋体" panose="02010600030101010101" pitchFamily="2" charset="-122"/>
                <a:cs typeface="Times New Roman" panose="02020603050405020304" pitchFamily="18" charset="0"/>
              </a:rPr>
              <a:t>”</a:t>
            </a: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苏武说</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我苏武父子无功无德</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都是被皇上栽培提拔起来的</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官职升</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到列将</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爵位封为通侯</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兄弟三人都是皇上的亲近之臣</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常常希望以</a:t>
            </a:r>
            <a:endParaRPr lang="zh-CN" altLang="en-US" dirty="0"/>
          </a:p>
        </p:txBody>
      </p:sp>
    </p:spTree>
    <p:extLst>
      <p:ext uri="{BB962C8B-B14F-4D97-AF65-F5344CB8AC3E}">
        <p14:creationId xmlns:p14="http://schemas.microsoft.com/office/powerpoint/2010/main" val="6732470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792239"/>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涂地</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今</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得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杀</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身</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效</a:t>
                </a:r>
                <a:r>
                  <a:rPr lang="en-US" altLang="zh-CN" b="1" u="sng" baseline="70000" dirty="0">
                    <a:solidFill>
                      <a:srgbClr val="000000"/>
                    </a:solidFill>
                    <a:uFill>
                      <a:solidFill>
                        <a:srgbClr val="000000"/>
                      </a:solidFill>
                    </a:uFill>
                    <a:latin typeface="MS Mincho"/>
                    <a:ea typeface="宋体" panose="02010600030101010101" pitchFamily="2" charset="-122"/>
                    <a:cs typeface="Times New Roman" panose="02020603050405020304" pitchFamily="18" charset="0"/>
                  </a:rPr>
                  <a:t>⑪</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虽 蒙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斧 钺</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汤</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镬</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诚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甘 乐 之。</a:t>
                </a:r>
                <a14:m>
                  <m:oMath xmlns:m="http://schemas.openxmlformats.org/officeDocument/2006/math">
                    <m:sSup>
                      <m:sSupPr>
                        <m:ctrlPr>
                          <a:rPr lang="zh-CN" altLang="zh-CN" b="1" i="1" u="sng">
                            <a:solidFill>
                              <a:srgbClr val="000000"/>
                            </a:solidFill>
                            <a:effectLst/>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effectLst/>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u="sng" smtClean="0">
                            <a:solidFill>
                              <a:srgbClr val="000000"/>
                            </a:solidFill>
                            <a:effectLst/>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臣</a:t>
                </a:r>
                <a:r>
                  <a:rPr lang="en-US"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事</a:t>
                </a:r>
                <a:r>
                  <a:rPr lang="en-US"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君</a:t>
                </a:r>
                <a:r>
                  <a:rPr lang="zh-CN" altLang="zh-CN" b="1"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犹</a:t>
                </a:r>
                <a:r>
                  <a:rPr lang="en-US"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a:t>
                </a:r>
                <a:r>
                  <a:rPr lang="en-US"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事</a:t>
                </a:r>
                <a:r>
                  <a:rPr lang="en-US"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父</a:t>
                </a:r>
                <a:endParaRPr lang="en-US"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a:t>
                </a:r>
                <a:r>
                  <a:rPr lang="en-US"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a:t>
                </a:r>
                <a:r>
                  <a:rPr lang="zh-CN" altLang="zh-CN" b="1"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为父死，亡 </a:t>
                </a:r>
                <a:r>
                  <a:rPr lang="en-US"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所</a:t>
                </a:r>
                <a:r>
                  <a:rPr lang="en-US"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恨</a:t>
                </a:r>
                <a:r>
                  <a:rPr lang="zh-CN" altLang="zh-CN" b="1"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，愿勿复再言！</a:t>
                </a:r>
                <a:r>
                  <a:rPr lang="en-US" altLang="zh-CN" b="1" u="sng" dirty="0">
                    <a:solidFill>
                      <a:srgbClr val="000000"/>
                    </a:solidFill>
                    <a:effectLst/>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u="sng">
                            <a:solidFill>
                              <a:srgbClr val="000000"/>
                            </a:solidFill>
                            <a:effectLst/>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effectLst/>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u="sng" smtClean="0">
                            <a:solidFill>
                              <a:srgbClr val="000000"/>
                            </a:solidFill>
                            <a:effectLst/>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792239"/>
              </a:xfrm>
              <a:blipFill>
                <a:blip r:embed="rId2"/>
                <a:stretch>
                  <a:fillRect l="-796" t="-655" r="-849" b="-3493"/>
                </a:stretch>
              </a:blipFill>
            </p:spPr>
            <p:txBody>
              <a:bodyPr/>
              <a:lstStyle/>
              <a:p>
                <a:r>
                  <a:rPr lang="zh-CN" altLang="en-US">
                    <a:noFill/>
                  </a:rPr>
                  <a:t> </a:t>
                </a:r>
              </a:p>
            </p:txBody>
          </p:sp>
        </mc:Fallback>
      </mc:AlternateContent>
      <p:pic>
        <p:nvPicPr>
          <p:cNvPr id="3" name="图片 2"/>
          <p:cNvPicPr/>
          <p:nvPr/>
        </p:nvPicPr>
        <p:blipFill>
          <a:blip r:embed="rId3">
            <a:clrChange>
              <a:clrFrom>
                <a:srgbClr val="FCFFF8"/>
              </a:clrFrom>
              <a:clrTo>
                <a:srgbClr val="FCFFF8">
                  <a:alpha val="0"/>
                </a:srgbClr>
              </a:clrTo>
            </a:clrChange>
          </a:blip>
          <a:stretch>
            <a:fillRect/>
          </a:stretch>
        </p:blipFill>
        <p:spPr>
          <a:xfrm>
            <a:off x="6167214" y="1844824"/>
            <a:ext cx="288032" cy="288032"/>
          </a:xfrm>
          <a:prstGeom prst="rect">
            <a:avLst/>
          </a:prstGeom>
        </p:spPr>
      </p:pic>
      <p:pic>
        <p:nvPicPr>
          <p:cNvPr id="4" name="图片 3"/>
          <p:cNvPicPr/>
          <p:nvPr/>
        </p:nvPicPr>
        <p:blipFill>
          <a:blip r:embed="rId4">
            <a:clrChange>
              <a:clrFrom>
                <a:srgbClr val="FCFFF8"/>
              </a:clrFrom>
              <a:clrTo>
                <a:srgbClr val="FCFFF8">
                  <a:alpha val="0"/>
                </a:srgbClr>
              </a:clrTo>
            </a:clrChange>
          </a:blip>
          <a:stretch>
            <a:fillRect/>
          </a:stretch>
        </p:blipFill>
        <p:spPr>
          <a:xfrm>
            <a:off x="11207775" y="2870189"/>
            <a:ext cx="288032" cy="293847"/>
          </a:xfrm>
          <a:prstGeom prst="rect">
            <a:avLst/>
          </a:prstGeom>
        </p:spPr>
      </p:pic>
      <p:sp>
        <p:nvSpPr>
          <p:cNvPr id="5" name="内容占位符 6"/>
          <p:cNvSpPr txBox="1">
            <a:spLocks/>
          </p:cNvSpPr>
          <p:nvPr/>
        </p:nvSpPr>
        <p:spPr bwMode="auto">
          <a:xfrm>
            <a:off x="360854" y="129545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身许国。现在得到牺牲自己为国家献出生命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的机会</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即使受到斧钺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和汤镬这样的极刑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我也心甘情愿。臣子侍奉君主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就像儿子侍奉父亲</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儿子为父亲而死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没有什么可遗憾的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希望您不要再说了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00110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2862322"/>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访求苏武。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女弟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妹妹。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忽忽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精神恍惚。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系保宫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关押在保宫。保宫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汉代囚禁犯罪大臣及其眷属的处所。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何以过陵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怎能超过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当时的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春秋高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年纪老。春秋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指年龄。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法令亡常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法令没有定规。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谁为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栽培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提拔。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兄弟亲近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兄弟三人都是皇上的亲近之臣。</a:t>
            </a:r>
            <a:r>
              <a:rPr lang="en-US" altLang="zh-CN" b="1">
                <a:solidFill>
                  <a:srgbClr val="000000"/>
                </a:solidFill>
                <a:latin typeface="MS Mincho"/>
                <a:ea typeface="宋体" panose="02010600030101010101" pitchFamily="2" charset="-122"/>
                <a:cs typeface="Times New Roman" panose="02020603050405020304" pitchFamily="18" charset="0"/>
              </a:rPr>
              <a:t>⑪</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愿为人贡献自己的生命。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段析.eps" descr="id:2147489526;FounderCES"/>
          <p:cNvPicPr/>
          <p:nvPr/>
        </p:nvPicPr>
        <p:blipFill>
          <a:blip r:embed="rId2"/>
          <a:stretch>
            <a:fillRect/>
          </a:stretch>
        </p:blipFill>
        <p:spPr>
          <a:xfrm>
            <a:off x="347685" y="3717032"/>
            <a:ext cx="908050" cy="425450"/>
          </a:xfrm>
          <a:prstGeom prst="rect">
            <a:avLst/>
          </a:prstGeom>
        </p:spPr>
      </p:pic>
      <p:sp>
        <p:nvSpPr>
          <p:cNvPr id="10" name="矩形 9"/>
          <p:cNvSpPr/>
          <p:nvPr/>
        </p:nvSpPr>
        <p:spPr bwMode="auto">
          <a:xfrm>
            <a:off x="347685" y="764704"/>
            <a:ext cx="11508161" cy="2808312"/>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11" name="矩形 10"/>
          <p:cNvSpPr/>
          <p:nvPr/>
        </p:nvSpPr>
        <p:spPr>
          <a:xfrm>
            <a:off x="1255735" y="3573016"/>
            <a:ext cx="4515980"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故友李陵劝降，苏武不为所动。</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41680266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27030" y="836712"/>
            <a:ext cx="11485848" cy="4491016"/>
          </a:xfrm>
          <a:prstGeom prst="rect">
            <a:avLst/>
          </a:prstGeom>
        </p:spPr>
      </p:pic>
      <p:pic>
        <p:nvPicPr>
          <p:cNvPr id="8" name="图片 7"/>
          <p:cNvPicPr/>
          <p:nvPr/>
        </p:nvPicPr>
        <p:blipFill>
          <a:blip r:embed="rId3">
            <a:clrChange>
              <a:clrFrom>
                <a:srgbClr val="FEFFFF"/>
              </a:clrFrom>
              <a:clrTo>
                <a:srgbClr val="FEFFFF">
                  <a:alpha val="0"/>
                </a:srgbClr>
              </a:clrTo>
            </a:clrChange>
          </a:blip>
          <a:stretch>
            <a:fillRect/>
          </a:stretch>
        </p:blipFill>
        <p:spPr>
          <a:xfrm>
            <a:off x="399852" y="1416838"/>
            <a:ext cx="476272" cy="476272"/>
          </a:xfrm>
          <a:prstGeom prst="rect">
            <a:avLst/>
          </a:prstGeom>
        </p:spPr>
      </p:pic>
      <p:sp>
        <p:nvSpPr>
          <p:cNvPr id="3" name="内容占位符 2"/>
          <p:cNvSpPr>
            <a:spLocks noGrp="1"/>
          </p:cNvSpPr>
          <p:nvPr>
            <p:ph idx="1"/>
          </p:nvPr>
        </p:nvSpPr>
        <p:spPr>
          <a:xfrm>
            <a:off x="360854" y="746120"/>
            <a:ext cx="11485848" cy="4454233"/>
          </a:xfrm>
        </p:spPr>
        <p:txBody>
          <a:bodyPr/>
          <a:lstStyle/>
          <a:p>
            <a:pPr hangingPunct="0">
              <a:spcAft>
                <a:spcPts val="0"/>
              </a:spcAft>
              <a:tabLst>
                <a:tab pos="534988" algn="l"/>
                <a:tab pos="5645150" algn="l"/>
                <a:tab pos="9861550"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二字道尽李陵心中的愧疚、自责之情，突出了苏武的形象。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4988"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李陵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以老朋友叙旧的方式进行劝降，着重从感情上说服苏武。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4988"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李陵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首先指出苏武的忠义无人能见，诱使苏武放弃守节。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4988"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李陵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又诉说苏武的兄长苏嘉和弟弟苏贤被汉武帝逼死的经过，挑拨苏武与汉武帝的关系，诱使苏武放弃忠君的思想。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4988"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李陵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把苏武母亲去世、妻子改嫁的消息告诉苏武，又称苏武的两个妹妹、三个孩子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存亡不可知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，断绝他对家人的想念之情。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4988"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李陵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宣扬叛徒哲学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人生如朝露，何久自苦如此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，企图摧毁苏武的意志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p:nvPr/>
        </p:nvPicPr>
        <p:blipFill>
          <a:blip r:embed="rId4">
            <a:clrChange>
              <a:clrFrom>
                <a:srgbClr val="F8FFF6"/>
              </a:clrFrom>
              <a:clrTo>
                <a:srgbClr val="F8FFF6">
                  <a:alpha val="0"/>
                </a:srgbClr>
              </a:clrTo>
            </a:clrChange>
          </a:blip>
          <a:stretch>
            <a:fillRect/>
          </a:stretch>
        </p:blipFill>
        <p:spPr>
          <a:xfrm>
            <a:off x="415604" y="865726"/>
            <a:ext cx="460520" cy="460520"/>
          </a:xfrm>
          <a:prstGeom prst="rect">
            <a:avLst/>
          </a:prstGeom>
        </p:spPr>
      </p:pic>
      <p:pic>
        <p:nvPicPr>
          <p:cNvPr id="7" name="图片 6"/>
          <p:cNvPicPr/>
          <p:nvPr/>
        </p:nvPicPr>
        <p:blipFill>
          <a:blip r:embed="rId5">
            <a:clrChange>
              <a:clrFrom>
                <a:srgbClr val="FFFEF8"/>
              </a:clrFrom>
              <a:clrTo>
                <a:srgbClr val="FFFEF8">
                  <a:alpha val="0"/>
                </a:srgbClr>
              </a:clrTo>
            </a:clrChange>
          </a:blip>
          <a:stretch>
            <a:fillRect/>
          </a:stretch>
        </p:blipFill>
        <p:spPr>
          <a:xfrm>
            <a:off x="366066" y="1936405"/>
            <a:ext cx="504056" cy="504056"/>
          </a:xfrm>
          <a:prstGeom prst="rect">
            <a:avLst/>
          </a:prstGeom>
        </p:spPr>
      </p:pic>
      <p:pic>
        <p:nvPicPr>
          <p:cNvPr id="9" name="图片 8"/>
          <p:cNvPicPr/>
          <p:nvPr/>
        </p:nvPicPr>
        <p:blipFill>
          <a:blip r:embed="rId6">
            <a:clrChange>
              <a:clrFrom>
                <a:srgbClr val="FFFEF8"/>
              </a:clrFrom>
              <a:clrTo>
                <a:srgbClr val="FFFEF8">
                  <a:alpha val="0"/>
                </a:srgbClr>
              </a:clrTo>
            </a:clrChange>
          </a:blip>
          <a:stretch>
            <a:fillRect/>
          </a:stretch>
        </p:blipFill>
        <p:spPr>
          <a:xfrm>
            <a:off x="360854" y="2473236"/>
            <a:ext cx="507893" cy="507893"/>
          </a:xfrm>
          <a:prstGeom prst="rect">
            <a:avLst/>
          </a:prstGeom>
        </p:spPr>
      </p:pic>
      <p:pic>
        <p:nvPicPr>
          <p:cNvPr id="10" name="图片 9"/>
          <p:cNvPicPr/>
          <p:nvPr/>
        </p:nvPicPr>
        <p:blipFill>
          <a:blip r:embed="rId7">
            <a:clrChange>
              <a:clrFrom>
                <a:srgbClr val="FFFEF8"/>
              </a:clrFrom>
              <a:clrTo>
                <a:srgbClr val="FFFEF8">
                  <a:alpha val="0"/>
                </a:srgbClr>
              </a:clrTo>
            </a:clrChange>
          </a:blip>
          <a:stretch>
            <a:fillRect/>
          </a:stretch>
        </p:blipFill>
        <p:spPr>
          <a:xfrm>
            <a:off x="444562" y="3576249"/>
            <a:ext cx="488315" cy="488315"/>
          </a:xfrm>
          <a:prstGeom prst="rect">
            <a:avLst/>
          </a:prstGeom>
        </p:spPr>
      </p:pic>
      <p:pic>
        <p:nvPicPr>
          <p:cNvPr id="11" name="图片 10"/>
          <p:cNvPicPr/>
          <p:nvPr/>
        </p:nvPicPr>
        <p:blipFill>
          <a:blip r:embed="rId8">
            <a:clrChange>
              <a:clrFrom>
                <a:srgbClr val="FFFEF8"/>
              </a:clrFrom>
              <a:clrTo>
                <a:srgbClr val="FFFEF8">
                  <a:alpha val="0"/>
                </a:srgbClr>
              </a:clrTo>
            </a:clrChange>
          </a:blip>
          <a:stretch>
            <a:fillRect/>
          </a:stretch>
        </p:blipFill>
        <p:spPr>
          <a:xfrm>
            <a:off x="428821" y="4659684"/>
            <a:ext cx="504056" cy="504056"/>
          </a:xfrm>
          <a:prstGeom prst="rect">
            <a:avLst/>
          </a:prstGeom>
        </p:spPr>
      </p:pic>
    </p:spTree>
    <p:extLst>
      <p:ext uri="{BB962C8B-B14F-4D97-AF65-F5344CB8AC3E}">
        <p14:creationId xmlns:p14="http://schemas.microsoft.com/office/powerpoint/2010/main" val="32959195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27030" y="882200"/>
            <a:ext cx="11485848" cy="5093030"/>
          </a:xfrm>
          <a:prstGeom prst="rect">
            <a:avLst/>
          </a:prstGeom>
        </p:spPr>
      </p:pic>
      <p:sp>
        <p:nvSpPr>
          <p:cNvPr id="3" name="内容占位符 2"/>
          <p:cNvSpPr>
            <a:spLocks noGrp="1"/>
          </p:cNvSpPr>
          <p:nvPr>
            <p:ph idx="1"/>
          </p:nvPr>
        </p:nvSpPr>
        <p:spPr>
          <a:xfrm>
            <a:off x="360854" y="746120"/>
            <a:ext cx="11485848" cy="5078313"/>
          </a:xfrm>
        </p:spPr>
        <p:txBody>
          <a:bodyPr/>
          <a:lstStyle/>
          <a:p>
            <a:pPr hangingPunct="0">
              <a:spcAft>
                <a:spcPts val="0"/>
              </a:spcAft>
              <a:tabLst>
                <a:tab pos="534988"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李陵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又说自己刚投降时的心情比苏武更痛苦，以自己为例劝说苏武。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4988"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家破人亡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，妻离子散，君主寡恩，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法令亡常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，守节为谁？李陵劝降，可谓情真意切。作者借李陵之口表达了对汉武帝动辄杀戮大臣的残忍行为的不满，这是《汉书》中少有的对统治者的批评。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4988"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昔日好友的劝降，苏武除针对李陵挑拨君臣关系作了义正词严的答复之外，仍坚持不为所动。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4988"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把事君比作事父，忠诚而决绝。他一心一意为朝廷着想、置一家一己的恩怨于不顾的思想同李陵斤斤计较一家一己的恩怨、置朝廷的利益于不顾的思想形成了鲜明对比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p:cNvPicPr/>
          <p:nvPr/>
        </p:nvPicPr>
        <p:blipFill>
          <a:blip r:embed="rId3">
            <a:clrChange>
              <a:clrFrom>
                <a:srgbClr val="FFFEF6"/>
              </a:clrFrom>
              <a:clrTo>
                <a:srgbClr val="FFFEF6">
                  <a:alpha val="0"/>
                </a:srgbClr>
              </a:clrTo>
            </a:clrChange>
          </a:blip>
          <a:stretch>
            <a:fillRect/>
          </a:stretch>
        </p:blipFill>
        <p:spPr>
          <a:xfrm>
            <a:off x="423487" y="1387924"/>
            <a:ext cx="487144" cy="487144"/>
          </a:xfrm>
          <a:prstGeom prst="rect">
            <a:avLst/>
          </a:prstGeom>
        </p:spPr>
      </p:pic>
      <p:pic>
        <p:nvPicPr>
          <p:cNvPr id="10" name="图片 9"/>
          <p:cNvPicPr/>
          <p:nvPr/>
        </p:nvPicPr>
        <p:blipFill>
          <a:blip r:embed="rId4">
            <a:clrChange>
              <a:clrFrom>
                <a:srgbClr val="FFFEF6"/>
              </a:clrFrom>
              <a:clrTo>
                <a:srgbClr val="FFFEF6">
                  <a:alpha val="0"/>
                </a:srgbClr>
              </a:clrTo>
            </a:clrChange>
          </a:blip>
          <a:stretch>
            <a:fillRect/>
          </a:stretch>
        </p:blipFill>
        <p:spPr>
          <a:xfrm>
            <a:off x="407883" y="882201"/>
            <a:ext cx="502748" cy="502748"/>
          </a:xfrm>
          <a:prstGeom prst="rect">
            <a:avLst/>
          </a:prstGeom>
        </p:spPr>
      </p:pic>
      <p:pic>
        <p:nvPicPr>
          <p:cNvPr id="11" name="图片 10"/>
          <p:cNvPicPr/>
          <p:nvPr/>
        </p:nvPicPr>
        <p:blipFill>
          <a:blip r:embed="rId5">
            <a:clrChange>
              <a:clrFrom>
                <a:srgbClr val="FCFFF8"/>
              </a:clrFrom>
              <a:clrTo>
                <a:srgbClr val="FCFFF8">
                  <a:alpha val="0"/>
                </a:srgbClr>
              </a:clrTo>
            </a:clrChange>
          </a:blip>
          <a:stretch>
            <a:fillRect/>
          </a:stretch>
        </p:blipFill>
        <p:spPr>
          <a:xfrm>
            <a:off x="423485" y="3038829"/>
            <a:ext cx="487145" cy="487145"/>
          </a:xfrm>
          <a:prstGeom prst="rect">
            <a:avLst/>
          </a:prstGeom>
        </p:spPr>
      </p:pic>
      <p:pic>
        <p:nvPicPr>
          <p:cNvPr id="14" name="图片 13"/>
          <p:cNvPicPr/>
          <p:nvPr/>
        </p:nvPicPr>
        <p:blipFill>
          <a:blip r:embed="rId6">
            <a:clrChange>
              <a:clrFrom>
                <a:srgbClr val="FCFFF8"/>
              </a:clrFrom>
              <a:clrTo>
                <a:srgbClr val="FCFFF8">
                  <a:alpha val="0"/>
                </a:srgbClr>
              </a:clrTo>
            </a:clrChange>
          </a:blip>
          <a:stretch>
            <a:fillRect/>
          </a:stretch>
        </p:blipFill>
        <p:spPr>
          <a:xfrm>
            <a:off x="437215" y="4149080"/>
            <a:ext cx="473416" cy="482974"/>
          </a:xfrm>
          <a:prstGeom prst="rect">
            <a:avLst/>
          </a:prstGeom>
        </p:spPr>
      </p:pic>
    </p:spTree>
    <p:extLst>
      <p:ext uri="{BB962C8B-B14F-4D97-AF65-F5344CB8AC3E}">
        <p14:creationId xmlns:p14="http://schemas.microsoft.com/office/powerpoint/2010/main" val="31428938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1277386"/>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4988"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李陵与苏武共饮了几天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一定要听从我的话</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lgn="dist"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我断定自己已经是死去的人很久了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一定要逼迫我投降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那么就请结束今天的欢聚</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让我</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在您面前死去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李陵见苏武如此</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忠诚</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慨然长叹道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啊</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义士</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我李陵与卫律的罪恶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上能达天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着眼泪直流</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沾湿了衣襟</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和苏武告别离开。</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170390"/>
              </a:xfrm>
            </p:spPr>
            <p:txBody>
              <a:bodyPr/>
              <a:lstStyle/>
              <a:p>
                <a:pPr indent="53848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陵 与 武饮数日，复曰：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子卿壹 听陵言！</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 曰</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endParaRPr>
              </a:p>
              <a:p>
                <a:pPr algn="dist" hangingPunct="0">
                  <a:spcAft>
                    <a:spcPts val="0"/>
                  </a:spcAft>
                </a:pPr>
                <a:r>
                  <a:rPr lang="en-US" altLang="zh-CN" b="1" u="sng" dirty="0"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 分</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已</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死</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久</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矣</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必</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欲</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降</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请</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毕今 日 之 欢，效 死 于 前！</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陵见其</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至</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诚</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，喟然叹曰：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嗟乎，义士！陵与卫律之罪上通于天！</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因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泣 下</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沾</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衿</a:t>
                </a:r>
                <a:r>
                  <a:rPr lang="en-US" altLang="zh-CN" b="1" u="sng" baseline="75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②</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，与 武 决 去</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spc="-100" dirty="0"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170390"/>
              </a:xfrm>
              <a:blipFill>
                <a:blip r:embed="rId2"/>
                <a:stretch>
                  <a:fillRect l="-796" r="-849"/>
                </a:stretch>
              </a:blipFill>
            </p:spPr>
            <p:txBody>
              <a:bodyPr/>
              <a:lstStyle/>
              <a:p>
                <a:r>
                  <a:rPr lang="zh-CN" altLang="en-US">
                    <a:noFill/>
                  </a:rPr>
                  <a:t> </a:t>
                </a:r>
              </a:p>
            </p:txBody>
          </p:sp>
        </mc:Fallback>
      </mc:AlternateContent>
      <p:pic>
        <p:nvPicPr>
          <p:cNvPr id="3" name="图片 2"/>
          <p:cNvPicPr/>
          <p:nvPr/>
        </p:nvPicPr>
        <p:blipFill>
          <a:blip r:embed="rId3"/>
          <a:stretch>
            <a:fillRect/>
          </a:stretch>
        </p:blipFill>
        <p:spPr>
          <a:xfrm>
            <a:off x="7463359" y="1844825"/>
            <a:ext cx="288032" cy="288032"/>
          </a:xfrm>
          <a:prstGeom prst="rect">
            <a:avLst/>
          </a:prstGeom>
        </p:spPr>
      </p:pic>
      <p:pic>
        <p:nvPicPr>
          <p:cNvPr id="4" name="图片 3"/>
          <p:cNvPicPr/>
          <p:nvPr/>
        </p:nvPicPr>
        <p:blipFill>
          <a:blip r:embed="rId4"/>
          <a:stretch>
            <a:fillRect/>
          </a:stretch>
        </p:blipFill>
        <p:spPr>
          <a:xfrm>
            <a:off x="6743278" y="5229200"/>
            <a:ext cx="288032" cy="288032"/>
          </a:xfrm>
          <a:prstGeom prst="rect">
            <a:avLst/>
          </a:prstGeom>
        </p:spPr>
      </p:pic>
    </p:spTree>
    <p:extLst>
      <p:ext uri="{BB962C8B-B14F-4D97-AF65-F5344CB8AC3E}">
        <p14:creationId xmlns:p14="http://schemas.microsoft.com/office/powerpoint/2010/main" val="38691812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51295"/>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fèn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料想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沾衿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沾湿衣襟。衿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526;FounderCES"/>
          <p:cNvPicPr/>
          <p:nvPr/>
        </p:nvPicPr>
        <p:blipFill>
          <a:blip r:embed="rId2"/>
          <a:stretch>
            <a:fillRect/>
          </a:stretch>
        </p:blipFill>
        <p:spPr>
          <a:xfrm>
            <a:off x="347685" y="1689959"/>
            <a:ext cx="908050" cy="425450"/>
          </a:xfrm>
          <a:prstGeom prst="rect">
            <a:avLst/>
          </a:prstGeom>
        </p:spPr>
      </p:pic>
      <p:sp>
        <p:nvSpPr>
          <p:cNvPr id="5" name="矩形 4"/>
          <p:cNvSpPr/>
          <p:nvPr/>
        </p:nvSpPr>
        <p:spPr bwMode="auto">
          <a:xfrm>
            <a:off x="347685" y="969879"/>
            <a:ext cx="11436153" cy="576064"/>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6" name="矩形 5"/>
          <p:cNvSpPr/>
          <p:nvPr/>
        </p:nvSpPr>
        <p:spPr>
          <a:xfrm>
            <a:off x="1255735" y="1588726"/>
            <a:ext cx="3897221"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苏武以死绝交，李陵告别。</a:t>
            </a:r>
            <a:endParaRPr lang="zh-CN" altLang="zh-CN" sz="1050">
              <a:solidFill>
                <a:srgbClr val="000000"/>
              </a:solidFill>
              <a:cs typeface="Times New Roman" panose="02020603050405020304" pitchFamily="18" charset="0"/>
            </a:endParaRPr>
          </a:p>
        </p:txBody>
      </p:sp>
      <p:pic>
        <p:nvPicPr>
          <p:cNvPr id="7" name="24块.eps" descr="id:2147489498;FounderCES"/>
          <p:cNvPicPr/>
          <p:nvPr/>
        </p:nvPicPr>
        <p:blipFill>
          <a:blip r:embed="rId3"/>
          <a:stretch>
            <a:fillRect/>
          </a:stretch>
        </p:blipFill>
        <p:spPr>
          <a:xfrm>
            <a:off x="327030" y="2330095"/>
            <a:ext cx="11485848" cy="2323041"/>
          </a:xfrm>
          <a:prstGeom prst="rect">
            <a:avLst/>
          </a:prstGeom>
        </p:spPr>
      </p:pic>
      <p:sp>
        <p:nvSpPr>
          <p:cNvPr id="8" name="内容占位符 2"/>
          <p:cNvSpPr txBox="1">
            <a:spLocks/>
          </p:cNvSpPr>
          <p:nvPr/>
        </p:nvSpPr>
        <p:spPr bwMode="auto">
          <a:xfrm>
            <a:off x="360854" y="21940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4988"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字，揭去了朋友间叙旧的幌子，表明了双方现在的关系，也断绝了李陵劝降的念头。</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4988"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这段描写中苏武的斗争对象是交情很深而今已投身敌对阵营的故友，二人的斗争不仅表现了苏武可贵的气节，也刻画了叛将李陵的复杂心态。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p:cNvPicPr/>
          <p:nvPr/>
        </p:nvPicPr>
        <p:blipFill>
          <a:blip r:embed="rId4">
            <a:clrChange>
              <a:clrFrom>
                <a:srgbClr val="FFFAFF"/>
              </a:clrFrom>
              <a:clrTo>
                <a:srgbClr val="FFFAFF">
                  <a:alpha val="0"/>
                </a:srgbClr>
              </a:clrTo>
            </a:clrChange>
          </a:blip>
          <a:stretch>
            <a:fillRect/>
          </a:stretch>
        </p:blipFill>
        <p:spPr>
          <a:xfrm>
            <a:off x="429326" y="2330095"/>
            <a:ext cx="476799" cy="476799"/>
          </a:xfrm>
          <a:prstGeom prst="rect">
            <a:avLst/>
          </a:prstGeom>
        </p:spPr>
      </p:pic>
      <p:pic>
        <p:nvPicPr>
          <p:cNvPr id="10" name="图片 9"/>
          <p:cNvPicPr/>
          <p:nvPr/>
        </p:nvPicPr>
        <p:blipFill>
          <a:blip r:embed="rId5">
            <a:clrChange>
              <a:clrFrom>
                <a:srgbClr val="FFFAFF"/>
              </a:clrFrom>
              <a:clrTo>
                <a:srgbClr val="FFFAFF">
                  <a:alpha val="0"/>
                </a:srgbClr>
              </a:clrTo>
            </a:clrChange>
          </a:blip>
          <a:stretch>
            <a:fillRect/>
          </a:stretch>
        </p:blipFill>
        <p:spPr>
          <a:xfrm>
            <a:off x="421820" y="3379579"/>
            <a:ext cx="484305" cy="484305"/>
          </a:xfrm>
          <a:prstGeom prst="rect">
            <a:avLst/>
          </a:prstGeom>
        </p:spPr>
      </p:pic>
    </p:spTree>
    <p:extLst>
      <p:ext uri="{BB962C8B-B14F-4D97-AF65-F5344CB8AC3E}">
        <p14:creationId xmlns:p14="http://schemas.microsoft.com/office/powerpoint/2010/main" val="33998288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832378"/>
              </a:xfrm>
            </p:spPr>
            <p:txBody>
              <a:bodyPr/>
              <a:lstStyle/>
              <a:p>
                <a:pPr indent="630555"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昭帝即位，数年，匈奴与汉和亲。汉</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求</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武等，匈</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奴诡</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言</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后 汉使 复至匈奴，常惠请 其守者</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俱，</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得</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夜 </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见 </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汉</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使</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具</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陈</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道</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832378"/>
              </a:xfrm>
              <a:blipFill>
                <a:blip r:embed="rId2"/>
                <a:stretch>
                  <a:fillRect l="-796" r="-849" b="-4086"/>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86758"/>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汉昭帝登位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几年后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匈奴和汉朝和亲。汉朝寻求苏武等人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匈</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奴撒谎说苏武已死。后来汉朝使者又到匈奴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常惠请求看守他的人同</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他一起去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在夜晚见到了汉朝使者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自己详细地陈说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这几年的情况</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p:nvPr/>
        </p:nvPicPr>
        <p:blipFill>
          <a:blip r:embed="rId3"/>
          <a:stretch>
            <a:fillRect/>
          </a:stretch>
        </p:blipFill>
        <p:spPr>
          <a:xfrm>
            <a:off x="4150990" y="1844824"/>
            <a:ext cx="353442" cy="353442"/>
          </a:xfrm>
          <a:prstGeom prst="rect">
            <a:avLst/>
          </a:prstGeom>
        </p:spPr>
      </p:pic>
    </p:spTree>
    <p:extLst>
      <p:ext uri="{BB962C8B-B14F-4D97-AF65-F5344CB8AC3E}">
        <p14:creationId xmlns:p14="http://schemas.microsoft.com/office/powerpoint/2010/main" val="34556953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1310822"/>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让使者对单于说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天子在上林苑中射猎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射得一只大雁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脚上系</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着帛书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上面说苏武等人在北海。使者万分高兴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按照常惠所教的话</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去责备单于。单于看着身边的人十分惊讶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向汉朝使者道歉说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等人确实还活着。</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3980513"/>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教使者谓单于，言天子射上林</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中，得雁， 足有</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系</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帛书</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，言 武 等 在 某泽中。</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使者大喜， 如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惠</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语</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单于。</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 视</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左</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右</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惊</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，谢</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汉</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使</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曰</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等</a:t>
                </a:r>
                <a:r>
                  <a:rPr lang="en-US"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实 </a:t>
                </a:r>
                <a:r>
                  <a:rPr lang="en-US"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spc="100" dirty="0"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  ……</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3980513"/>
              </a:xfrm>
              <a:blipFill>
                <a:blip r:embed="rId2"/>
                <a:stretch>
                  <a:fillRect l="-796" r="-849" b="-2144"/>
                </a:stretch>
              </a:blipFill>
            </p:spPr>
            <p:txBody>
              <a:bodyPr/>
              <a:lstStyle/>
              <a:p>
                <a:r>
                  <a:rPr lang="zh-CN" altLang="en-US">
                    <a:noFill/>
                  </a:rPr>
                  <a:t> </a:t>
                </a:r>
              </a:p>
            </p:txBody>
          </p:sp>
        </mc:Fallback>
      </mc:AlternateContent>
      <p:pic>
        <p:nvPicPr>
          <p:cNvPr id="4" name="图片 3"/>
          <p:cNvPicPr/>
          <p:nvPr/>
        </p:nvPicPr>
        <p:blipFill>
          <a:blip r:embed="rId3"/>
          <a:stretch>
            <a:fillRect/>
          </a:stretch>
        </p:blipFill>
        <p:spPr>
          <a:xfrm>
            <a:off x="5735166" y="1916832"/>
            <a:ext cx="298768" cy="298768"/>
          </a:xfrm>
          <a:prstGeom prst="rect">
            <a:avLst/>
          </a:prstGeom>
        </p:spPr>
      </p:pic>
    </p:spTree>
    <p:extLst>
      <p:ext uri="{BB962C8B-B14F-4D97-AF65-F5344CB8AC3E}">
        <p14:creationId xmlns:p14="http://schemas.microsoft.com/office/powerpoint/2010/main" val="22634356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63885"/>
            <a:ext cx="11485848" cy="1130246"/>
          </a:xfrm>
        </p:spPr>
        <p:txBody>
          <a:bodyPr/>
          <a:lstStyle/>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诡言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欺骗说。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上林苑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皇帝游猎的场所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在长安西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方圆三百里</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责备。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道歉。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526;FounderCES"/>
          <p:cNvPicPr/>
          <p:nvPr/>
        </p:nvPicPr>
        <p:blipFill>
          <a:blip r:embed="rId2"/>
          <a:stretch>
            <a:fillRect/>
          </a:stretch>
        </p:blipFill>
        <p:spPr>
          <a:xfrm>
            <a:off x="347685" y="2285211"/>
            <a:ext cx="908050" cy="425450"/>
          </a:xfrm>
          <a:prstGeom prst="rect">
            <a:avLst/>
          </a:prstGeom>
        </p:spPr>
      </p:pic>
      <p:sp>
        <p:nvSpPr>
          <p:cNvPr id="5" name="矩形 4"/>
          <p:cNvSpPr/>
          <p:nvPr/>
        </p:nvSpPr>
        <p:spPr>
          <a:xfrm>
            <a:off x="1255736" y="2206605"/>
            <a:ext cx="7885090" cy="646331"/>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汉朝寻求苏武等人，得知苏武还活着且在哪里。</a:t>
            </a:r>
            <a:endParaRPr lang="zh-CN" altLang="zh-CN" sz="1050">
              <a:solidFill>
                <a:srgbClr val="000000"/>
              </a:solidFill>
              <a:cs typeface="Times New Roman" panose="02020603050405020304" pitchFamily="18" charset="0"/>
            </a:endParaRPr>
          </a:p>
        </p:txBody>
      </p:sp>
      <p:sp>
        <p:nvSpPr>
          <p:cNvPr id="7" name="矩形 6"/>
          <p:cNvSpPr/>
          <p:nvPr/>
        </p:nvSpPr>
        <p:spPr bwMode="auto">
          <a:xfrm>
            <a:off x="347685" y="982469"/>
            <a:ext cx="11508161" cy="1152128"/>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1516635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北沙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：在匈奴北境，即今俄罗斯境内的贝加尔湖。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奉车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：奉车都尉，皇帝出行时的侍从，掌管皇帝的车驾。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宦骑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：侍卫皇帝的骑马的宦官。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：官名，汉代专指皇帝的侍从官。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通侯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：爵位名。秦代置爵二十级，最高一级叫彻侯。汉朝继承秦制，后因避汉武帝讳改为通侯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766224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块.eps" descr="id:2147489498;FounderCES"/>
          <p:cNvPicPr/>
          <p:nvPr/>
        </p:nvPicPr>
        <p:blipFill>
          <a:blip r:embed="rId2"/>
          <a:stretch>
            <a:fillRect/>
          </a:stretch>
        </p:blipFill>
        <p:spPr>
          <a:xfrm>
            <a:off x="327030" y="882200"/>
            <a:ext cx="11485848" cy="2656159"/>
          </a:xfrm>
          <a:prstGeom prst="rect">
            <a:avLst/>
          </a:prstGeom>
        </p:spPr>
      </p:pic>
      <p:sp>
        <p:nvSpPr>
          <p:cNvPr id="3" name="内容占位符 2"/>
          <p:cNvSpPr>
            <a:spLocks noGrp="1"/>
          </p:cNvSpPr>
          <p:nvPr>
            <p:ph idx="1"/>
          </p:nvPr>
        </p:nvSpPr>
        <p:spPr>
          <a:xfrm>
            <a:off x="360854" y="746120"/>
            <a:ext cx="11485848" cy="2792239"/>
          </a:xfrm>
        </p:spPr>
        <p:txBody>
          <a:bodyPr/>
          <a:lstStyle/>
          <a:p>
            <a:pPr hangingPunct="0">
              <a:spcAft>
                <a:spcPts val="0"/>
              </a:spcAft>
              <a:tabLst>
                <a:tab pos="534988"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尽管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匈奴与汉朝已经和亲，但匈奴敬仰苏武的气节，仍幻想苏武可以归附，不想让他回到汉朝，所以以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诡言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掩盖真相，想继续扣留苏武。这不仅说明苏武在当时的影响很大，而且从侧面表现了苏武的人格魅力。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4988"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教给汉使的说辞，一方面向单于表明汉朝已知晓苏武等汉朝使节没有死；另一方面也使单于保留了颜面，松口让苏武等人回到汉朝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p:nvPr/>
        </p:nvPicPr>
        <p:blipFill>
          <a:blip r:embed="rId3">
            <a:clrChange>
              <a:clrFrom>
                <a:srgbClr val="FFFAFF"/>
              </a:clrFrom>
              <a:clrTo>
                <a:srgbClr val="FFFAFF">
                  <a:alpha val="0"/>
                </a:srgbClr>
              </a:clrTo>
            </a:clrChange>
          </a:blip>
          <a:stretch>
            <a:fillRect/>
          </a:stretch>
        </p:blipFill>
        <p:spPr>
          <a:xfrm>
            <a:off x="478582" y="882200"/>
            <a:ext cx="425450" cy="425450"/>
          </a:xfrm>
          <a:prstGeom prst="rect">
            <a:avLst/>
          </a:prstGeom>
        </p:spPr>
      </p:pic>
      <p:pic>
        <p:nvPicPr>
          <p:cNvPr id="9" name="图片 8"/>
          <p:cNvPicPr/>
          <p:nvPr/>
        </p:nvPicPr>
        <p:blipFill>
          <a:blip r:embed="rId4">
            <a:clrChange>
              <a:clrFrom>
                <a:srgbClr val="FFFAFF"/>
              </a:clrFrom>
              <a:clrTo>
                <a:srgbClr val="FFFAFF">
                  <a:alpha val="0"/>
                </a:srgbClr>
              </a:clrTo>
            </a:clrChange>
          </a:blip>
          <a:stretch>
            <a:fillRect/>
          </a:stretch>
        </p:blipFill>
        <p:spPr>
          <a:xfrm>
            <a:off x="426264" y="2492896"/>
            <a:ext cx="477768" cy="477768"/>
          </a:xfrm>
          <a:prstGeom prst="rect">
            <a:avLst/>
          </a:prstGeom>
        </p:spPr>
      </p:pic>
    </p:spTree>
    <p:extLst>
      <p:ext uri="{BB962C8B-B14F-4D97-AF65-F5344CB8AC3E}">
        <p14:creationId xmlns:p14="http://schemas.microsoft.com/office/powerpoint/2010/main" val="33616697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980513"/>
              </a:xfrm>
            </p:spPr>
            <p:txBody>
              <a:bodyPr/>
              <a:lstStyle/>
              <a:p>
                <a:pPr indent="630555"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单于 召会武官属，前以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降及 物故</a:t>
                </a:r>
                <a:r>
                  <a:rPr lang="en-US" altLang="zh-CN" b="1" u="sng" baseline="7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②</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凡</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随</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武还者九人。 武以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始元</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六年 春至京师。</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留</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匈奴凡十九岁， 始以强壮出，及 还，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须发</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尽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980513"/>
              </a:xfrm>
              <a:blipFill>
                <a:blip r:embed="rId2"/>
                <a:stretch>
                  <a:fillRect l="-796" r="-849" b="-2144"/>
                </a:stretch>
              </a:blipFill>
            </p:spPr>
            <p:txBody>
              <a:bodyPr/>
              <a:lstStyle/>
              <a:p>
                <a:r>
                  <a:rPr lang="zh-CN" altLang="en-US">
                    <a:noFill/>
                  </a:rPr>
                  <a:t> </a:t>
                </a:r>
              </a:p>
            </p:txBody>
          </p:sp>
        </mc:Fallback>
      </mc:AlternateContent>
      <p:pic>
        <p:nvPicPr>
          <p:cNvPr id="3" name="图片 2"/>
          <p:cNvPicPr/>
          <p:nvPr/>
        </p:nvPicPr>
        <p:blipFill>
          <a:blip r:embed="rId3"/>
          <a:stretch>
            <a:fillRect/>
          </a:stretch>
        </p:blipFill>
        <p:spPr>
          <a:xfrm>
            <a:off x="1558702" y="4149080"/>
            <a:ext cx="288032" cy="288032"/>
          </a:xfrm>
          <a:prstGeom prst="rect">
            <a:avLst/>
          </a:prstGeom>
        </p:spPr>
      </p:pic>
      <p:sp>
        <p:nvSpPr>
          <p:cNvPr id="4" name="内容占位符 1"/>
          <p:cNvSpPr txBox="1">
            <a:spLocks/>
          </p:cNvSpPr>
          <p:nvPr/>
        </p:nvSpPr>
        <p:spPr bwMode="auto">
          <a:xfrm>
            <a:off x="360854" y="133670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单于召集会见苏武的部下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除去以前已投降的和死去的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总共</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跟随苏武回来的有九人。苏武在始元六年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春回到长安。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武被扣留在匈奴共十九年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当初</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壮年出使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等到回来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胡须头</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发全都白了。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837282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38013"/>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死亡。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的时候。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始元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汉昭帝年号。</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414686" y="1504669"/>
            <a:ext cx="2350323"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苏武回到汉朝。</a:t>
            </a:r>
            <a:endParaRPr lang="zh-CN" altLang="zh-CN" sz="1050">
              <a:solidFill>
                <a:srgbClr val="000000"/>
              </a:solidFill>
              <a:cs typeface="Times New Roman" panose="02020603050405020304" pitchFamily="18" charset="0"/>
            </a:endParaRPr>
          </a:p>
        </p:txBody>
      </p:sp>
      <p:sp>
        <p:nvSpPr>
          <p:cNvPr id="5" name="矩形 4"/>
          <p:cNvSpPr/>
          <p:nvPr/>
        </p:nvSpPr>
        <p:spPr bwMode="auto">
          <a:xfrm>
            <a:off x="334566" y="856597"/>
            <a:ext cx="11521280" cy="576064"/>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段析.eps" descr="id:2147489526;FounderCES"/>
          <p:cNvPicPr/>
          <p:nvPr/>
        </p:nvPicPr>
        <p:blipFill>
          <a:blip r:embed="rId2"/>
          <a:stretch>
            <a:fillRect/>
          </a:stretch>
        </p:blipFill>
        <p:spPr>
          <a:xfrm>
            <a:off x="347685" y="1615110"/>
            <a:ext cx="908050" cy="425450"/>
          </a:xfrm>
          <a:prstGeom prst="rect">
            <a:avLst/>
          </a:prstGeom>
        </p:spPr>
      </p:pic>
      <p:pic>
        <p:nvPicPr>
          <p:cNvPr id="7" name="24块.eps" descr="id:2147489498;FounderCES"/>
          <p:cNvPicPr/>
          <p:nvPr/>
        </p:nvPicPr>
        <p:blipFill>
          <a:blip r:embed="rId3"/>
          <a:stretch>
            <a:fillRect/>
          </a:stretch>
        </p:blipFill>
        <p:spPr>
          <a:xfrm>
            <a:off x="327030" y="2334951"/>
            <a:ext cx="11485848" cy="2102161"/>
          </a:xfrm>
          <a:prstGeom prst="rect">
            <a:avLst/>
          </a:prstGeom>
        </p:spPr>
      </p:pic>
      <p:sp>
        <p:nvSpPr>
          <p:cNvPr id="8" name="内容占位符 2"/>
          <p:cNvSpPr txBox="1">
            <a:spLocks/>
          </p:cNvSpPr>
          <p:nvPr/>
        </p:nvSpPr>
        <p:spPr bwMode="auto">
          <a:xfrm>
            <a:off x="360854" y="219887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4988" algn="l"/>
                <a:tab pos="5645150" algn="l"/>
                <a:tab pos="9861550"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始以强壮出，及还，须发尽白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饱含着作者怎样的感情？</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238" eaLnBrk="1" hangingPunct="0">
              <a:spcAft>
                <a:spcPts val="0"/>
              </a:spcAft>
              <a:tabLst>
                <a:tab pos="534988" algn="l"/>
                <a:tab pos="5645150" algn="l"/>
                <a:tab pos="9861550"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感叹、敬佩之情溢于言表：苏武一生的大部分时光都在煎熬中度过；他坚守信念，维护了汉朝的尊严，坚守了气节。</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欣慰之感也显而易见：苏武历尽磨难，终于完成了出使的任务，荣归故里。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p:cNvPicPr/>
          <p:nvPr/>
        </p:nvPicPr>
        <p:blipFill>
          <a:blip r:embed="rId4">
            <a:clrChange>
              <a:clrFrom>
                <a:srgbClr val="FCFDFF"/>
              </a:clrFrom>
              <a:clrTo>
                <a:srgbClr val="FCFDFF">
                  <a:alpha val="0"/>
                </a:srgbClr>
              </a:clrTo>
            </a:clrChange>
          </a:blip>
          <a:stretch>
            <a:fillRect/>
          </a:stretch>
        </p:blipFill>
        <p:spPr>
          <a:xfrm>
            <a:off x="360854" y="2334951"/>
            <a:ext cx="477768" cy="477768"/>
          </a:xfrm>
          <a:prstGeom prst="rect">
            <a:avLst/>
          </a:prstGeom>
        </p:spPr>
      </p:pic>
    </p:spTree>
    <p:extLst>
      <p:ext uri="{BB962C8B-B14F-4D97-AF65-F5344CB8AC3E}">
        <p14:creationId xmlns:p14="http://schemas.microsoft.com/office/powerpoint/2010/main" val="28055495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76248"/>
          </a:xfrm>
        </p:spPr>
        <p:txBody>
          <a:bodyPr/>
          <a:lstStyle/>
          <a:p>
            <a:pPr algn="ctr" hangingPunct="0">
              <a:spcAft>
                <a:spcPts val="0"/>
              </a:spcAft>
            </a:pPr>
            <a:r>
              <a:rPr lang="zh-CN" altLang="zh-CN" b="1">
                <a:solidFill>
                  <a:srgbClr val="EA4F5B"/>
                </a:solidFill>
                <a:latin typeface="Times New Roman" panose="02020603050405020304" pitchFamily="18" charset="0"/>
                <a:ea typeface="黑体" panose="02010609060101010101" pitchFamily="49" charset="-122"/>
                <a:cs typeface="Times New Roman" panose="02020603050405020304" pitchFamily="18" charset="0"/>
              </a:rPr>
              <a:t>文言文阅读之高效突破古代文化常识题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高考戳考点.EPS" descr="id:2147488241;FounderCES"/>
          <p:cNvPicPr/>
          <p:nvPr/>
        </p:nvPicPr>
        <p:blipFill>
          <a:blip r:embed="rId2"/>
          <a:stretch>
            <a:fillRect/>
          </a:stretch>
        </p:blipFill>
        <p:spPr>
          <a:xfrm>
            <a:off x="3574220" y="736141"/>
            <a:ext cx="5036720" cy="515869"/>
          </a:xfrm>
          <a:prstGeom prst="rect">
            <a:avLst/>
          </a:prstGeom>
        </p:spPr>
      </p:pic>
      <p:pic>
        <p:nvPicPr>
          <p:cNvPr id="5" name="分析.EPS" descr="id:2147488248;FounderCES"/>
          <p:cNvPicPr/>
          <p:nvPr/>
        </p:nvPicPr>
        <p:blipFill>
          <a:blip r:embed="rId3"/>
          <a:stretch>
            <a:fillRect/>
          </a:stretch>
        </p:blipFill>
        <p:spPr>
          <a:xfrm>
            <a:off x="360854" y="1825072"/>
            <a:ext cx="2006438" cy="369546"/>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2514848109"/>
              </p:ext>
            </p:extLst>
          </p:nvPr>
        </p:nvGraphicFramePr>
        <p:xfrm>
          <a:off x="360854" y="2424257"/>
          <a:ext cx="11485848" cy="3901858"/>
        </p:xfrm>
        <a:graphic>
          <a:graphicData uri="http://schemas.openxmlformats.org/drawingml/2006/table">
            <a:tbl>
              <a:tblPr firstRow="1" firstCol="1" bandRow="1"/>
              <a:tblGrid>
                <a:gridCol w="1413872">
                  <a:extLst>
                    <a:ext uri="{9D8B030D-6E8A-4147-A177-3AD203B41FA5}">
                      <a16:colId xmlns:a16="http://schemas.microsoft.com/office/drawing/2014/main" val="873476612"/>
                    </a:ext>
                  </a:extLst>
                </a:gridCol>
                <a:gridCol w="10071976">
                  <a:extLst>
                    <a:ext uri="{9D8B030D-6E8A-4147-A177-3AD203B41FA5}">
                      <a16:colId xmlns:a16="http://schemas.microsoft.com/office/drawing/2014/main" val="1355802001"/>
                    </a:ext>
                  </a:extLst>
                </a:gridCol>
              </a:tblGrid>
              <a:tr h="435436">
                <a:tc>
                  <a:txBody>
                    <a:bodyPr/>
                    <a:lstStyle/>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学科素养</a:t>
                      </a:r>
                      <a:endParaRPr lang="zh-CN" sz="105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dirty="0">
                          <a:solidFill>
                            <a:srgbClr val="000000"/>
                          </a:solidFill>
                          <a:effectLst/>
                          <a:latin typeface="+mn-ea"/>
                          <a:ea typeface="+mn-ea"/>
                          <a:cs typeface="Times New Roman" panose="02020603050405020304" pitchFamily="18" charset="0"/>
                        </a:rPr>
                        <a:t>语言建构与</a:t>
                      </a:r>
                      <a:r>
                        <a:rPr lang="zh-CN" sz="2400" b="1" dirty="0" smtClean="0">
                          <a:solidFill>
                            <a:srgbClr val="000000"/>
                          </a:solidFill>
                          <a:effectLst/>
                          <a:latin typeface="+mn-ea"/>
                          <a:ea typeface="+mn-ea"/>
                          <a:cs typeface="Times New Roman" panose="02020603050405020304" pitchFamily="18" charset="0"/>
                        </a:rPr>
                        <a:t>运用</a:t>
                      </a:r>
                      <a:r>
                        <a:rPr lang="en-US" altLang="zh-CN" sz="2400" b="1" dirty="0" smtClean="0">
                          <a:solidFill>
                            <a:srgbClr val="000000"/>
                          </a:solidFill>
                          <a:effectLst/>
                          <a:latin typeface="+mn-ea"/>
                          <a:ea typeface="+mn-ea"/>
                          <a:cs typeface="Times New Roman" panose="02020603050405020304" pitchFamily="18" charset="0"/>
                        </a:rPr>
                        <a:t>   </a:t>
                      </a:r>
                      <a:r>
                        <a:rPr lang="zh-CN" sz="2400" b="1" dirty="0" smtClean="0">
                          <a:solidFill>
                            <a:srgbClr val="000000"/>
                          </a:solidFill>
                          <a:effectLst/>
                          <a:latin typeface="+mn-ea"/>
                          <a:ea typeface="+mn-ea"/>
                          <a:cs typeface="Times New Roman" panose="02020603050405020304" pitchFamily="18" charset="0"/>
                        </a:rPr>
                        <a:t>文化</a:t>
                      </a:r>
                      <a:r>
                        <a:rPr lang="zh-CN" sz="2400" b="1" dirty="0">
                          <a:solidFill>
                            <a:srgbClr val="000000"/>
                          </a:solidFill>
                          <a:effectLst/>
                          <a:latin typeface="+mn-ea"/>
                          <a:ea typeface="+mn-ea"/>
                          <a:cs typeface="Times New Roman" panose="02020603050405020304" pitchFamily="18" charset="0"/>
                        </a:rPr>
                        <a:t>传承与理解</a:t>
                      </a:r>
                      <a:endParaRPr lang="zh-CN" sz="1050" dirty="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113106755"/>
                  </a:ext>
                </a:extLst>
              </a:tr>
              <a:tr h="1930929">
                <a:tc>
                  <a:txBody>
                    <a:bodyPr/>
                    <a:lstStyle/>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高考解读</a:t>
                      </a:r>
                      <a:endParaRPr lang="zh-CN" sz="105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marL="0" indent="630238"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了解并掌握常见的古代文化常识。将对文化常识的考查列为独立考点，足以体现教育部命题中心对传承古代文化、培养语文素养的重视。</a:t>
                      </a:r>
                      <a:r>
                        <a:rPr lang="zh-CN" sz="24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综观高考考查情况，不难发现，高考主要考查在文言文阅读中经常出现的、含义比较固定的、与理解文意有密切关系且出自文本的一类古代文化常识。</a:t>
                      </a:r>
                      <a:endParaRPr lang="zh-CN" sz="105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681436254"/>
                  </a:ext>
                </a:extLst>
              </a:tr>
              <a:tr h="1158658">
                <a:tc>
                  <a:txBody>
                    <a:bodyPr/>
                    <a:lstStyle/>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常见设</a:t>
                      </a:r>
                      <a:endParaRPr lang="zh-CN" sz="105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gn="ctr" hangingPunct="0">
                        <a:lnSpc>
                          <a:spcPct val="150000"/>
                        </a:lnSpc>
                        <a:spcAft>
                          <a:spcPts val="0"/>
                        </a:spcAft>
                      </a:pPr>
                      <a:r>
                        <a:rPr lang="zh-CN" sz="240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问方式</a:t>
                      </a:r>
                      <a:endParaRPr lang="zh-CN" sz="1050" b="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下列对材料中加点的词语及相关内容的解说，不正确的一项是</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704223412"/>
                  </a:ext>
                </a:extLst>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S3.EPS" descr="id:2147488263;FounderCES"/>
          <p:cNvPicPr/>
          <p:nvPr/>
        </p:nvPicPr>
        <p:blipFill>
          <a:blip r:embed="rId2"/>
          <a:stretch>
            <a:fillRect/>
          </a:stretch>
        </p:blipFill>
        <p:spPr>
          <a:xfrm>
            <a:off x="360854" y="802208"/>
            <a:ext cx="2007131" cy="369546"/>
          </a:xfrm>
          <a:prstGeom prst="rect">
            <a:avLst/>
          </a:prstGeom>
        </p:spPr>
      </p:pic>
      <p:sp>
        <p:nvSpPr>
          <p:cNvPr id="4" name="内容占位符 3"/>
          <p:cNvSpPr>
            <a:spLocks noGrp="1"/>
          </p:cNvSpPr>
          <p:nvPr>
            <p:ph idx="1"/>
          </p:nvPr>
        </p:nvSpPr>
        <p:spPr>
          <a:xfrm>
            <a:off x="360854" y="1090240"/>
            <a:ext cx="11485848" cy="5562228"/>
          </a:xfrm>
        </p:spPr>
        <p:txBody>
          <a:bodyPr/>
          <a:lstStyle/>
          <a:p>
            <a:pPr hangingPunct="0">
              <a:spcAft>
                <a:spcPts val="0"/>
              </a:spcAft>
            </a:pPr>
            <a:r>
              <a:rPr lang="en-US"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解题步骤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考命题时所设的选项多与文本联系不紧密，可凭积累直接判断，只有个别选项有时需要借助语境才能推断。可以说古代文化常识题主要考查积累识记能力，兼考查推断理解能力。因此，解答此类题，需遵循以下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第一步：依据积累直接判定。主要指依靠平时所学教材知识、历史知识、生活常识等直接判定正误。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第二步：回归原文审慎推断。这一步相当于对文言实词含义的推断，要结合语境，从文中搜集相关的信息加以推断。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第三步：剖析语素分析判断。这一步要对构成词语的语素及其结构方式进行分析，同时还要注意词语的委婉说法、比喻义、引申义等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29277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a:solidFill>
                  <a:srgbClr val="BD0043"/>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命题易错点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混淆</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高低、前后、左右等含义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。在考查官职职位高低，时间前后，车位、席位的尊卑等时，命题者常常用与实际意义相反的词语迷惑考生。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混淆</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官员、部门职权范围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。考查某一官职或部门的职责时，添加一两项不属于它的职责内容，扩大了职权范围，如隋唐的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三省六部制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六部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的职责权限各不相同。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弄错</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宗法礼俗及其等级标准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。考查关于宗法、祭祀、礼仪知识时，将相似宗法、礼仪内容范围和等级、天子祭祀与诸侯祭祀的等级或牺牲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祭品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标准混淆在一起。</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9845584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S5.eps" descr="id:2147488270;FounderCES"/>
          <p:cNvPicPr/>
          <p:nvPr/>
        </p:nvPicPr>
        <p:blipFill>
          <a:blip r:embed="rId2"/>
          <a:stretch>
            <a:fillRect/>
          </a:stretch>
        </p:blipFill>
        <p:spPr>
          <a:xfrm>
            <a:off x="360853" y="4863372"/>
            <a:ext cx="2007131" cy="369511"/>
          </a:xfrm>
          <a:prstGeom prst="rect">
            <a:avLst/>
          </a:prstGeom>
        </p:spPr>
      </p:pic>
      <p:pic>
        <p:nvPicPr>
          <p:cNvPr id="5" name="手指.eps" descr="id:2147488277;FounderCES"/>
          <p:cNvPicPr/>
          <p:nvPr/>
        </p:nvPicPr>
        <p:blipFill>
          <a:blip r:embed="rId3"/>
          <a:stretch>
            <a:fillRect/>
          </a:stretch>
        </p:blipFill>
        <p:spPr>
          <a:xfrm>
            <a:off x="2494806" y="4922079"/>
            <a:ext cx="581025" cy="252095"/>
          </a:xfrm>
          <a:prstGeom prst="rect">
            <a:avLst/>
          </a:prstGeom>
        </p:spPr>
      </p:pic>
      <p:sp>
        <p:nvSpPr>
          <p:cNvPr id="6" name="矩形 5"/>
          <p:cNvSpPr/>
          <p:nvPr/>
        </p:nvSpPr>
        <p:spPr>
          <a:xfrm>
            <a:off x="3048765" y="4724960"/>
            <a:ext cx="6248827" cy="576248"/>
          </a:xfrm>
          <a:prstGeom prst="rect">
            <a:avLst/>
          </a:prstGeom>
        </p:spPr>
        <p:txBody>
          <a:bodyPr wrap="none">
            <a:spAutoFit/>
          </a:bodyPr>
          <a:lstStyle/>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本课</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文言文阅读拓展提优</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第</a:t>
            </a:r>
            <a:r>
              <a:rPr lang="en-US" altLang="zh-CN" sz="2400">
                <a:solidFill>
                  <a:srgbClr val="000000"/>
                </a:solidFill>
                <a:cs typeface="Times New Roman" panose="02020603050405020304" pitchFamily="18" charset="0"/>
              </a:rPr>
              <a:t>8</a:t>
            </a:r>
            <a:r>
              <a:rPr lang="zh-CN" altLang="zh-CN" sz="2400">
                <a:solidFill>
                  <a:srgbClr val="000000"/>
                </a:solidFill>
                <a:ea typeface="楷体" panose="02010609060101010101" pitchFamily="49" charset="-122"/>
                <a:cs typeface="Times New Roman" panose="02020603050405020304" pitchFamily="18" charset="0"/>
              </a:rPr>
              <a:t>题</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P62</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混淆</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名称称谓常识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。混淆字、号的用法，将帝王的年号、谥号、庙号的说法以及人物并称等方面的称谓张冠李戴。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弄错</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官职任、免、辞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。考查官职知识时，往往会涉及任职、免职、辞职等含义的文言词命题人常常有意将表示任官与升迁的词混为一谈，或改变任、免、辞官职的说法进行设误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故意</a:t>
            </a:r>
            <a:r>
              <a:rPr lang="zh-CN" altLang="zh-CN" b="1" u="dbl">
                <a:solidFill>
                  <a:srgbClr val="000000"/>
                </a:solidFill>
                <a:uFill>
                  <a:solidFill>
                    <a:srgbClr val="007E30"/>
                  </a:solidFill>
                </a:uFill>
                <a:latin typeface="Times New Roman" panose="02020603050405020304" pitchFamily="18" charset="0"/>
                <a:ea typeface="宋体" panose="02010600030101010101" pitchFamily="2" charset="-122"/>
                <a:cs typeface="Times New Roman" panose="02020603050405020304" pitchFamily="18" charset="0"/>
              </a:rPr>
              <a:t>以今律古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。命题者故意不考虑语言的历史发展，按照现代的词义和语言习惯去解释文言词语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0401952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素养养成记.EPS" descr="id:2147488284;FounderCES"/>
          <p:cNvPicPr/>
          <p:nvPr/>
        </p:nvPicPr>
        <p:blipFill>
          <a:blip r:embed="rId2"/>
          <a:stretch>
            <a:fillRect/>
          </a:stretch>
        </p:blipFill>
        <p:spPr>
          <a:xfrm>
            <a:off x="3775939" y="753112"/>
            <a:ext cx="4655115" cy="483820"/>
          </a:xfrm>
          <a:prstGeom prst="rect">
            <a:avLst/>
          </a:prstGeom>
        </p:spPr>
      </p:pic>
      <p:pic>
        <p:nvPicPr>
          <p:cNvPr id="4" name="21XBS8.EPS" descr="id:2147488291;FounderCES"/>
          <p:cNvPicPr/>
          <p:nvPr/>
        </p:nvPicPr>
        <p:blipFill>
          <a:blip r:embed="rId3"/>
          <a:stretch>
            <a:fillRect/>
          </a:stretch>
        </p:blipFill>
        <p:spPr>
          <a:xfrm>
            <a:off x="342748" y="1358076"/>
            <a:ext cx="2015490" cy="371360"/>
          </a:xfrm>
          <a:prstGeom prst="rect">
            <a:avLst/>
          </a:prstGeom>
        </p:spPr>
      </p:pic>
      <p:sp>
        <p:nvSpPr>
          <p:cNvPr id="5" name="内容占位符 4"/>
          <p:cNvSpPr>
            <a:spLocks noGrp="1"/>
          </p:cNvSpPr>
          <p:nvPr>
            <p:ph idx="1"/>
          </p:nvPr>
        </p:nvSpPr>
        <p:spPr>
          <a:xfrm>
            <a:off x="360854" y="1774557"/>
            <a:ext cx="11485848" cy="4524315"/>
          </a:xfrm>
        </p:spPr>
        <p:txBody>
          <a:bodyPr/>
          <a:lstStyle/>
          <a:p>
            <a:pPr hangingPunct="0">
              <a:spcAft>
                <a:spcPts val="0"/>
              </a:spcAft>
              <a:tabLst>
                <a:tab pos="6815138" algn="l"/>
                <a:tab pos="9861550" algn="l"/>
              </a:tabLst>
            </a:pPr>
            <a:r>
              <a:rPr lang="zh-CN" altLang="zh-CN" b="1" dirty="0">
                <a:solidFill>
                  <a:srgbClr val="EA4F5B"/>
                </a:solidFill>
                <a:latin typeface="Times New Roman" panose="02020603050405020304" pitchFamily="18" charset="0"/>
                <a:ea typeface="黑体" panose="02010609060101010101" pitchFamily="49" charset="-122"/>
                <a:cs typeface="Times New Roman" panose="02020603050405020304" pitchFamily="18" charset="0"/>
              </a:rPr>
              <a:t>古诗文名句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815138" algn="l"/>
                <a:tab pos="986155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风际断时，迢递天涯，但闻更点。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况周颐《苏武慢</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寒夜闻角》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8161338" algn="l"/>
                <a:tab pos="986155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云边雁断胡天月，陇上羊归塞草烟。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温庭筠《苏武庙》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8161338" algn="l"/>
                <a:tab pos="986155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回日楼台非甲帐，去时冠剑是丁年。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温庭筠《苏武庙》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8428038" algn="l"/>
                <a:tab pos="986155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结发为夫妻，恩爱两不疑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苏武《留别妻》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8161338" algn="l"/>
                <a:tab pos="986155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努力爱春华，莫忘欢乐时。生当复来归，死当长相思。</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8161338" algn="l"/>
                <a:tab pos="986155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苏武《留别妻》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7797800" algn="l"/>
                <a:tab pos="986155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水至清则无鱼，人至察则无徒</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《汉书</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东方朔传</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125001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素材运用.EPS" descr="id:2147488298;FounderCES"/>
          <p:cNvPicPr/>
          <p:nvPr/>
        </p:nvPicPr>
        <p:blipFill>
          <a:blip r:embed="rId2"/>
          <a:stretch>
            <a:fillRect/>
          </a:stretch>
        </p:blipFill>
        <p:spPr>
          <a:xfrm>
            <a:off x="486899" y="748179"/>
            <a:ext cx="2023318" cy="389825"/>
          </a:xfrm>
          <a:prstGeom prst="rect">
            <a:avLst/>
          </a:prstGeom>
        </p:spPr>
      </p:pic>
      <p:grpSp>
        <p:nvGrpSpPr>
          <p:cNvPr id="6" name="组合 5"/>
          <p:cNvGrpSpPr/>
          <p:nvPr/>
        </p:nvGrpSpPr>
        <p:grpSpPr>
          <a:xfrm>
            <a:off x="478582" y="1340768"/>
            <a:ext cx="1512168" cy="461665"/>
            <a:chOff x="342748" y="1248196"/>
            <a:chExt cx="1112805" cy="461665"/>
          </a:xfrm>
        </p:grpSpPr>
        <p:pic>
          <p:nvPicPr>
            <p:cNvPr id="7" name="BS25.EPS" descr="id:2147488689;FounderCES"/>
            <p:cNvPicPr/>
            <p:nvPr/>
          </p:nvPicPr>
          <p:blipFill>
            <a:blip r:embed="rId3"/>
            <a:stretch>
              <a:fillRect/>
            </a:stretch>
          </p:blipFill>
          <p:spPr>
            <a:xfrm>
              <a:off x="342748" y="1277813"/>
              <a:ext cx="864096" cy="395605"/>
            </a:xfrm>
            <a:prstGeom prst="rect">
              <a:avLst/>
            </a:prstGeom>
          </p:spPr>
        </p:pic>
        <p:sp>
          <p:nvSpPr>
            <p:cNvPr id="8" name="矩形 7"/>
            <p:cNvSpPr/>
            <p:nvPr/>
          </p:nvSpPr>
          <p:spPr>
            <a:xfrm>
              <a:off x="342748" y="1248196"/>
              <a:ext cx="111280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r>
                <a:rPr lang="zh-CN" altLang="en-US" sz="2400" smtClean="0">
                  <a:solidFill>
                    <a:schemeClr val="bg1"/>
                  </a:solidFill>
                  <a:ea typeface="黑体" panose="02010609060101010101" pitchFamily="49" charset="-122"/>
                  <a:cs typeface="Times New Roman" panose="02020603050405020304" pitchFamily="18" charset="0"/>
                </a:rPr>
                <a:t>一</a:t>
              </a:r>
              <a:endParaRPr lang="zh-CN" altLang="en-US">
                <a:solidFill>
                  <a:schemeClr val="bg1"/>
                </a:solidFill>
              </a:endParaRPr>
            </a:p>
          </p:txBody>
        </p:sp>
      </p:grpSp>
      <p:sp>
        <p:nvSpPr>
          <p:cNvPr id="3" name="内容占位符 2"/>
          <p:cNvSpPr>
            <a:spLocks noGrp="1"/>
          </p:cNvSpPr>
          <p:nvPr>
            <p:ph idx="1"/>
          </p:nvPr>
        </p:nvSpPr>
        <p:spPr>
          <a:xfrm>
            <a:off x="360854" y="1844824"/>
            <a:ext cx="11485848" cy="3970318"/>
          </a:xfrm>
        </p:spPr>
        <p:txBody>
          <a:bodyPr/>
          <a:lstStyle/>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武出使匈奴时，因随行人员参与了匈奴人的叛乱而被扣留。危难之中，苏武处处维护国家的尊严和利益，抱定必死的决心，决不屈节辱命。在受审时，他就以自刎来避免受辱。面对卫律的威逼利诱，他先是岿然不动，后来就直言怒斥，更以两国安危责之。在匈奴将他置于饥冷之境时，苏武仍然没有屈服，在极为艰苦的条件下依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杖汉节牧羊，卧起操持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，始终不忘自己是汉朝的使者。苏武凭借顽强的意志和信念，在大汉的史书上写下了不屈的坚贞文字。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信念</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忠诚</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气节</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8360633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8766"/>
            <a:ext cx="11485848" cy="2862322"/>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钱学森</a:t>
            </a:r>
            <a:r>
              <a:rPr lang="en-US"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为人民服务的科技工作者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日是享誉海内外的杰出科学家、中国航天事业奠基人钱学森诞辰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周年纪念日。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感动中国年度人物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推选委员会曾这样评价钱学森：</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大千宇宙，浩瀚长空，全纳入赤子心胸。惊世两弹，冲霄一星，尽凝铸中华豪情，霜鬓不坠青云志。寿至期颐，回首望去，只付默默一笑中。</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478582" y="836712"/>
            <a:ext cx="1174202" cy="461665"/>
            <a:chOff x="342748" y="1248196"/>
            <a:chExt cx="864096" cy="461665"/>
          </a:xfrm>
        </p:grpSpPr>
        <p:pic>
          <p:nvPicPr>
            <p:cNvPr id="4" name="BS25.EPS" descr="id:2147488689;FounderCES"/>
            <p:cNvPicPr/>
            <p:nvPr/>
          </p:nvPicPr>
          <p:blipFill>
            <a:blip r:embed="rId2"/>
            <a:stretch>
              <a:fillRect/>
            </a:stretch>
          </p:blipFill>
          <p:spPr>
            <a:xfrm>
              <a:off x="342748" y="1277813"/>
              <a:ext cx="864096" cy="395605"/>
            </a:xfrm>
            <a:prstGeom prst="rect">
              <a:avLst/>
            </a:prstGeom>
          </p:spPr>
        </p:pic>
        <p:sp>
          <p:nvSpPr>
            <p:cNvPr id="5" name="矩形 4"/>
            <p:cNvSpPr/>
            <p:nvPr/>
          </p:nvSpPr>
          <p:spPr>
            <a:xfrm>
              <a:off x="342748" y="1248196"/>
              <a:ext cx="818914"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r>
                <a:rPr lang="zh-CN" altLang="en-US" sz="2400" smtClean="0">
                  <a:solidFill>
                    <a:schemeClr val="bg1"/>
                  </a:solidFill>
                  <a:ea typeface="黑体" panose="02010609060101010101" pitchFamily="49" charset="-122"/>
                  <a:cs typeface="Times New Roman" panose="02020603050405020304" pitchFamily="18" charset="0"/>
                </a:rPr>
                <a:t>二</a:t>
              </a:r>
              <a:endParaRPr lang="zh-CN" altLang="en-US">
                <a:solidFill>
                  <a:schemeClr val="bg1"/>
                </a:solidFill>
              </a:endParaRPr>
            </a:p>
          </p:txBody>
        </p:sp>
      </p:grpSp>
    </p:spTree>
    <p:extLst>
      <p:ext uri="{BB962C8B-B14F-4D97-AF65-F5344CB8AC3E}">
        <p14:creationId xmlns:p14="http://schemas.microsoft.com/office/powerpoint/2010/main" val="2443537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a:spLocks/>
          </p:cNvSpPr>
          <p:nvPr/>
        </p:nvSpPr>
        <p:spPr bwMode="auto">
          <a:xfrm>
            <a:off x="360854" y="2216490"/>
            <a:ext cx="11485848" cy="4293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238"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字子卿。年轻时</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凭借父亲职位的关系而被任用</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兄弟三</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sz="30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人都做了皇帝的侍从官。</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苏武后来</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渐渐升到栘中厩监。当时汉朝接</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sz="26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连讨伐匈奴</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屡次互派使者窥探观察</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对方的情况</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。匈奴扣留了汉朝</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endParaRPr lang="en-US" altLang="zh-CN" sz="28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使节郭吉、路充国等</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前后十几批人。匈奴使节前来</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汉朝也扣留他们</a:t>
            </a:r>
            <a:endParaRPr lang="zh-CN" altLang="en-US"/>
          </a:p>
        </p:txBody>
      </p:sp>
      <p:pic>
        <p:nvPicPr>
          <p:cNvPr id="4" name="24译注赏析.eps" descr="id:2147489491;FounderCES"/>
          <p:cNvPicPr/>
          <p:nvPr/>
        </p:nvPicPr>
        <p:blipFill>
          <a:blip r:embed="rId2"/>
          <a:stretch>
            <a:fillRect/>
          </a:stretch>
        </p:blipFill>
        <p:spPr>
          <a:xfrm>
            <a:off x="478582" y="753627"/>
            <a:ext cx="2015490" cy="371274"/>
          </a:xfrm>
          <a:prstGeom prst="rect">
            <a:avLst/>
          </a:prstGeom>
        </p:spPr>
      </p:pic>
      <p:pic>
        <p:nvPicPr>
          <p:cNvPr id="5" name="译文.eps" descr="id:2147489512;FounderCES"/>
          <p:cNvPicPr/>
          <p:nvPr/>
        </p:nvPicPr>
        <p:blipFill>
          <a:blip r:embed="rId3"/>
          <a:stretch>
            <a:fillRect/>
          </a:stretch>
        </p:blipFill>
        <p:spPr>
          <a:xfrm>
            <a:off x="468686" y="1196752"/>
            <a:ext cx="1279632" cy="49099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1774557"/>
                <a:ext cx="11485848" cy="4130874"/>
              </a:xfrm>
            </p:spPr>
            <p:txBody>
              <a:bodyPr/>
              <a:lstStyle/>
              <a:p>
                <a:pPr indent="630238" algn="dist"/>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字子卿</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少</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父</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任</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兄弟</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并</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郎</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稍</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迁至栘中厩</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监。</a:t>
                </a:r>
                <a:r>
                  <a:rPr lang="en-US" altLang="zh-CN" b="1" u="sng" baseline="30000" dirty="0">
                    <a:solidFill>
                      <a:srgbClr val="E82000"/>
                    </a:solidFill>
                    <a:uFill>
                      <a:solidFill>
                        <a:srgbClr val="000000"/>
                      </a:solidFill>
                    </a:uFill>
                    <a:latin typeface="MS Mincho"/>
                    <a:cs typeface="Times New Roman" panose="02020603050405020304" pitchFamily="18" charset="0"/>
                  </a:rPr>
                  <a:t>❶</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时汉</a:t>
                </a:r>
                <a:r>
                  <a:rPr lang="zh-CN" altLang="zh-CN" b="1" u="sng" dirty="0">
                    <a:solidFill>
                      <a:srgbClr val="000000"/>
                    </a:solidFill>
                    <a:uFill>
                      <a:solidFill>
                        <a:srgbClr val="000000"/>
                      </a:solidFill>
                    </a:uFill>
                    <a:ea typeface="Times New Roman" panose="02020603050405020304" pitchFamily="18" charset="0"/>
                  </a:rPr>
                  <a:t> </a:t>
                </a:r>
                <a:endParaRPr lang="en-US" altLang="zh-CN" b="1" u="sng" dirty="0" smtClean="0">
                  <a:solidFill>
                    <a:srgbClr val="000000"/>
                  </a:solidFill>
                  <a:uFill>
                    <a:solidFill>
                      <a:srgbClr val="000000"/>
                    </a:solidFill>
                  </a:uFill>
                  <a:ea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连</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伐胡</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数通使相窥观</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⑥</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匈奴</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留</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⑦</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汉</a:t>
                </a:r>
                <a:r>
                  <a:rPr lang="zh-CN" altLang="zh-CN" b="1" u="sng" dirty="0" smtClean="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使</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郭吉、路充国等</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前后十余辈</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m:t>⑧</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匈奴使来</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汉亦留</a:t>
                </a:r>
                <a:r>
                  <a:rPr lang="zh-CN" altLang="zh-CN" b="1" u="sng" dirty="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smtClean="0">
                    <a:solidFill>
                      <a:srgbClr val="000000"/>
                    </a:solidFill>
                    <a:uFill>
                      <a:solidFill>
                        <a:srgbClr val="000000"/>
                      </a:solidFill>
                    </a:uFill>
                    <a:ea typeface="Times New Roman" panose="02020603050405020304" pitchFamily="18" charset="0"/>
                  </a:rPr>
                  <a:t> </a:t>
                </a:r>
                <a:endParaRPr lang="zh-CN" altLang="en-US" dirty="0"/>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1774557"/>
                <a:ext cx="11485848" cy="4130874"/>
              </a:xfrm>
              <a:blipFill>
                <a:blip r:embed="rId4"/>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239261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lvl="0" indent="630555"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月，怀着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科学救国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理想的钱学森作为一名公费留学生，踏上美国的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杰克逊总统号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邮轮离开了祖国，来到美国麻省理工学院航空系开始学习。然而，正当钱学森满怀信心准备大干一场的时候，一盆冷水朝他泼来。不少大学同学看不起中国人，时常对他投以嘲笑。愤愤不平的钱学森面对冷嘲热讽，还击道：</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中国现在是比你们美国落后，但作为个人，我们人比人，你们谁敢和我比试！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凭借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心的一股气，钱学森更加努力地在美国学习。别人在寝室听音乐放松，他在教室里复习白天老师讲的公式；别人参加假日聚会，他在教室里攻读专业书籍。一年后，钱学森便在麻省理工学院戴上了飞机机械工程硕士的方形帽</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508932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630555"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外国人能干的，中国人为什么不能干？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钱学森和家人的回国历程历时五年，终于冲破美国的重重阻挠，回到祖国，决心在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一穷二白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的祖国大地上，创建中国的火箭、导弹事业。</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年，国防部第五研究院成立，钱学森任研究院院长，负责导弹、火箭研制工作。随后，钱学森主持完成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喷气和火箭技术的建立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规划，参与近程导弹、中近程导弹和中国第一颗人造地球卫星研制，直接领导用中近程导弹运载原子弹的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两弹结合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试验，参与中国近程导弹运载原子弹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两弹结合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试验，参与制定中国第一个星际航空发展规划，发展建立工程控制论和系统学等。新华社对外公布的《钱学森同志生平》中，概括了他参与的多项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中国第一颗人造地球卫星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东方红一号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发射，中国第一艘核动力潜艇的设计制造，中国第一次潜艇水下发射导弹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5291070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indent="630555"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两弹一星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工程到载人航天工程和探月工程，站在钱学森等老一辈科学家的肩膀上，我们得以仰望头顶那片更加辽阔的星空。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我作为一名中国的科技工作者，活着的目的就是为人民服务。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爱国</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科技兴国</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自立自强</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351578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85313"/>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以相当</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m:t>⑨</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 汉 元 年，且鞮侯单于</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初 立，恐汉</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袭</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，乃曰：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汉天子我丈人行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尽归 汉使 路充国等。</a:t>
                </a:r>
                <a:r>
                  <a:rPr lang="en-US" altLang="zh-CN" b="1" u="sng" baseline="30000" dirty="0">
                    <a:solidFill>
                      <a:srgbClr val="E82000"/>
                    </a:solidFill>
                    <a:uFill>
                      <a:solidFill>
                        <a:srgbClr val="000000"/>
                      </a:solidFill>
                    </a:uFill>
                    <a:latin typeface="MS Mincho"/>
                    <a:ea typeface="宋体" panose="02010600030101010101" pitchFamily="2" charset="-122"/>
                    <a:cs typeface="Times New Roman" panose="02020603050405020304" pitchFamily="18" charset="0"/>
                  </a:rPr>
                  <a:t>❷</a:t>
                </a:r>
                <a:endParaRPr lang="zh-CN" altLang="zh-CN" sz="105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ea typeface="Times New Roman" panose="02020603050405020304" pitchFamily="18" charset="0"/>
                </a:endParaRPr>
              </a:p>
              <a:p>
                <a:pPr algn="dist"/>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武帝嘉其</a:t>
                </a:r>
                <a:r>
                  <a:rPr lang="zh-CN" altLang="zh-CN" b="1" u="sng" dirty="0">
                    <a:solidFill>
                      <a:srgbClr val="000000"/>
                    </a:solidFill>
                    <a:uFill>
                      <a:solidFill>
                        <a:srgbClr val="000000"/>
                      </a:solidFill>
                    </a:uFill>
                    <a:ea typeface="Times New Roman" panose="02020603050405020304" pitchFamily="18" charset="0"/>
                  </a:rPr>
                  <a:t> </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义</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MS Mincho"/>
                                <a:cs typeface="Times New Roman" panose="02020603050405020304" pitchFamily="18" charset="0"/>
                              </a:rPr>
                              <m:t>⑫</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乃遣武以中郎将</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⑬</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使持节</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⑭</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送</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匈</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奴使</a:t>
                </a:r>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留在汉者</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因</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厚</a:t>
                </a:r>
                <a:r>
                  <a:rPr lang="en-US" altLang="zh-CN" b="1" u="sng" dirty="0" smtClean="0">
                    <a:solidFill>
                      <a:srgbClr val="000000"/>
                    </a:solidFill>
                    <a:uFill>
                      <a:solidFill>
                        <a:srgbClr val="000000"/>
                      </a:solidFill>
                    </a:uFill>
                    <a:ea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赂</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⑮</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a:t>
                </a:r>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85313"/>
              </a:xfrm>
              <a:blipFill>
                <a:blip r:embed="rId2"/>
                <a:stretch>
                  <a:fillRect l="-796" r="-849"/>
                </a:stretch>
              </a:blipFill>
            </p:spPr>
            <p:txBody>
              <a:bodyPr/>
              <a:lstStyle/>
              <a:p>
                <a:r>
                  <a:rPr lang="zh-CN" altLang="en-US">
                    <a:noFill/>
                  </a:rPr>
                  <a:t> </a:t>
                </a:r>
              </a:p>
            </p:txBody>
          </p:sp>
        </mc:Fallback>
      </mc:AlternateContent>
      <p:sp>
        <p:nvSpPr>
          <p:cNvPr id="3" name="内容占位符 2"/>
          <p:cNvSpPr txBox="1">
            <a:spLocks/>
          </p:cNvSpPr>
          <p:nvPr/>
        </p:nvSpPr>
        <p:spPr bwMode="auto">
          <a:xfrm>
            <a:off x="262558" y="1268760"/>
            <a:ext cx="11485848" cy="4108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来相抵。天汉元年</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且鞮侯单于刚刚被立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担心汉朝袭击匈</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sz="26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于是说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汉天子是我的长辈。</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全部送还了汉朝使节路充国等人。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sz="26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汉武帝赞许他这种合乎情理的做法</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就派苏武以中郎将的身份持节</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sz="2600" b="1" dirty="0" smtClean="0">
              <a:solidFill>
                <a:srgbClr val="000000"/>
              </a:solidFill>
              <a:latin typeface="宋体" panose="02010600030101010101" pitchFamily="2" charset="-122"/>
              <a:cs typeface="Times New Roman" panose="02020603050405020304" pitchFamily="18" charset="0"/>
            </a:endParaRPr>
          </a:p>
          <a:p>
            <a:pPr algn="dist" eaLnBrk="1" hangingPunct="0">
              <a:spcAft>
                <a:spcPts val="0"/>
              </a:spcAft>
            </a:pP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出使匈奴</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护送留在汉朝的匈奴使者</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顺便赠送丰厚的礼物给单</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54857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37178"/>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于，答 其 善 意。武 与副中郎将张胜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及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假吏</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⑯</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常</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惠等</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募</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士</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斥</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候</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⑰</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百余</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俱</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dirty="0">
                                <a:solidFill>
                                  <a:srgbClr val="000000"/>
                                </a:solidFill>
                                <a:uFill>
                                  <a:solidFill>
                                    <a:srgbClr val="000000"/>
                                  </a:solidFill>
                                </a:uFill>
                                <a:latin typeface="MS Mincho"/>
                                <a:ea typeface="宋体" panose="02010600030101010101" pitchFamily="2" charset="-122"/>
                                <a:cs typeface="Times New Roman" panose="02020603050405020304" pitchFamily="18" charset="0"/>
                              </a:rPr>
                              <m:t>⑱</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既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至 匈 奴，置</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⑲</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⑳</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遗</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m:t>㉑</m:t>
                            </m:r>
                          </m:sup>
                        </m:sSup>
                      </m:e>
                      <m:sup>
                        <m:r>
                          <a:rPr lang="en-US" altLang="zh-CN" b="1" i="1" u="sng" smtClean="0">
                            <a:solidFill>
                              <a:srgbClr val="000000"/>
                            </a:solidFill>
                            <a:uFill>
                              <a:solidFill>
                                <a:srgbClr val="000000"/>
                              </a:solidFill>
                            </a:uFill>
                            <a:latin typeface="Cambria Math" panose="02040503050406030204" pitchFamily="18" charset="0"/>
                            <a:ea typeface="微软雅黑" panose="020B0503020204020204" pitchFamily="34" charset="-122"/>
                            <a:cs typeface="微软雅黑" panose="020B0503020204020204" pitchFamily="34"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单于； 单于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益</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骄，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非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汉 所 望也。</a:t>
                </a:r>
                <a:r>
                  <a:rPr lang="en-US" altLang="zh-CN" b="1" u="sng" baseline="30000" dirty="0">
                    <a:solidFill>
                      <a:srgbClr val="E82000"/>
                    </a:solidFill>
                    <a:uFill>
                      <a:solidFill>
                        <a:srgbClr val="000000"/>
                      </a:solidFill>
                    </a:uFill>
                    <a:latin typeface="MS Mincho"/>
                    <a:ea typeface="宋体" panose="02010600030101010101" pitchFamily="2" charset="-122"/>
                    <a:cs typeface="Times New Roman" panose="02020603050405020304" pitchFamily="18" charset="0"/>
                  </a:rPr>
                  <a:t>❸</a:t>
                </a:r>
                <a:endParaRPr lang="zh-CN" altLang="zh-CN" sz="105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037178"/>
              </a:xfrm>
              <a:blipFill>
                <a:blip r:embed="rId2"/>
                <a:stretch>
                  <a:fillRect l="-796" b="-200"/>
                </a:stretch>
              </a:blipFill>
            </p:spPr>
            <p:txBody>
              <a:bodyPr/>
              <a:lstStyle/>
              <a:p>
                <a:r>
                  <a:rPr lang="zh-CN" altLang="en-US">
                    <a:noFill/>
                  </a:rPr>
                  <a:t> </a:t>
                </a:r>
              </a:p>
            </p:txBody>
          </p:sp>
        </mc:Fallback>
      </mc:AlternateContent>
      <p:sp>
        <p:nvSpPr>
          <p:cNvPr id="3" name="内容占位符 3"/>
          <p:cNvSpPr txBox="1">
            <a:spLocks/>
          </p:cNvSpPr>
          <p:nvPr/>
        </p:nvSpPr>
        <p:spPr bwMode="auto">
          <a:xfrm>
            <a:off x="375892" y="1286758"/>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来回报他的好意。苏武和副中郎将张胜以及临时委任的使臣属官</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常惠等招募士卒和侦察兵一百多人一同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前往</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到了匈奴那里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备办</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了一些财物送给单于</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单于渐渐骄纵</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不是汉朝所期望的。</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24284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078313"/>
          </a:xfrm>
        </p:spPr>
        <p:txBody>
          <a:bodyPr/>
          <a:lstStyle/>
          <a:p>
            <a:r>
              <a:rPr lang="en-US" altLang="zh-CN" b="1">
                <a:solidFill>
                  <a:srgbClr val="000000"/>
                </a:solidFill>
                <a:latin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以父任</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凭借父亲职位的关系而被任用。依汉朝制度</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凡职位在二千石以上的官吏可以保举子弟一人做郎官。苏武的父亲苏建曾以功封平陵侯</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后为代郡太守</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所以苏武享有这种待遇。</a:t>
            </a:r>
            <a:r>
              <a:rPr lang="en-US" altLang="zh-CN" b="1">
                <a:solidFill>
                  <a:srgbClr val="000000"/>
                </a:solidFill>
                <a:latin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兄弟并为郎</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兄弟三人都做了皇帝的侍从官。兄弟</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指苏武的哥哥苏嘉和弟弟苏贤。郎</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官名</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汉代专指皇帝的侍从官。</a:t>
            </a:r>
            <a:r>
              <a:rPr lang="en-US" altLang="zh-CN" b="1">
                <a:solidFill>
                  <a:srgbClr val="000000"/>
                </a:solidFill>
                <a:latin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稍</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渐渐。</a:t>
            </a:r>
            <a:r>
              <a:rPr lang="en-US" altLang="zh-CN" b="1">
                <a:solidFill>
                  <a:srgbClr val="000000"/>
                </a:solidFill>
                <a:latin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栘</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yí</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中厩</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汉有栘园</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其中的马厩称</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栘中厩</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连伐胡</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接连讨伐匈奴。</a:t>
            </a:r>
            <a:r>
              <a:rPr lang="en-US" altLang="zh-CN" b="1">
                <a:solidFill>
                  <a:srgbClr val="000000"/>
                </a:solidFill>
                <a:latin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窥观</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窥探观察。</a:t>
            </a:r>
            <a:r>
              <a:rPr lang="en-US" altLang="zh-CN" b="1">
                <a:solidFill>
                  <a:srgbClr val="000000"/>
                </a:solidFill>
                <a:latin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留</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扣留。</a:t>
            </a:r>
            <a:r>
              <a:rPr lang="en-US" altLang="zh-CN" b="1">
                <a:solidFill>
                  <a:srgbClr val="000000"/>
                </a:solidFill>
                <a:latin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十余辈</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十几批。</a:t>
            </a:r>
            <a:r>
              <a:rPr lang="en-US" altLang="zh-CN" b="1">
                <a:solidFill>
                  <a:srgbClr val="000000"/>
                </a:solidFill>
                <a:latin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相当</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相抵。</a:t>
            </a:r>
            <a:r>
              <a:rPr lang="en-US" altLang="zh-CN" b="1">
                <a:solidFill>
                  <a:srgbClr val="000000"/>
                </a:solidFill>
                <a:latin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且鞮</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jūdī</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侯单</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ch</a:t>
            </a:r>
            <a:r>
              <a:rPr lang="en-US" altLang="zh-CN" b="1">
                <a:solidFill>
                  <a:srgbClr val="000000"/>
                </a:solidFill>
                <a:latin typeface="宋体" panose="02010600030101010101" pitchFamily="2" charset="-122"/>
                <a:cs typeface="Times New Roman" panose="02020603050405020304" pitchFamily="18" charset="0"/>
              </a:rPr>
              <a:t>á</a:t>
            </a:r>
            <a:r>
              <a:rPr lang="en-US" altLang="zh-CN" b="1">
                <a:solidFill>
                  <a:srgbClr val="000000"/>
                </a:solidFill>
                <a:latin typeface="Times New Roman" panose="02020603050405020304" pitchFamily="18" charset="0"/>
                <a:ea typeface="宋体" panose="02010600030101010101" pitchFamily="2" charset="-122"/>
              </a:rPr>
              <a:t>n</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于</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曾被封为且鞮侯的单于。单于</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匈奴的最高首领。</a:t>
            </a:r>
            <a:r>
              <a:rPr lang="en-US" altLang="zh-CN" b="1">
                <a:solidFill>
                  <a:srgbClr val="000000"/>
                </a:solidFill>
                <a:latin typeface="MS Mincho"/>
                <a:cs typeface="Times New Roman" panose="02020603050405020304" pitchFamily="18" charset="0"/>
              </a:rPr>
              <a:t>⑪</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行</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辈。</a:t>
            </a:r>
            <a:r>
              <a:rPr lang="en-US" altLang="zh-CN" b="1">
                <a:solidFill>
                  <a:srgbClr val="000000"/>
                </a:solidFill>
                <a:latin typeface="MS Mincho"/>
                <a:cs typeface="Times New Roman" panose="02020603050405020304" pitchFamily="18" charset="0"/>
              </a:rPr>
              <a:t>⑫</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嘉其义</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赞许他这种合乎情理的做法。</a:t>
            </a:r>
            <a:r>
              <a:rPr lang="en-US" altLang="zh-CN" b="1">
                <a:solidFill>
                  <a:srgbClr val="000000"/>
                </a:solidFill>
                <a:latin typeface="MS Mincho"/>
                <a:cs typeface="Times New Roman" panose="02020603050405020304" pitchFamily="18" charset="0"/>
              </a:rPr>
              <a:t>⑬</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中郎将</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官名。</a:t>
            </a:r>
            <a:r>
              <a:rPr lang="en-US" altLang="zh-CN" b="1">
                <a:solidFill>
                  <a:srgbClr val="000000"/>
                </a:solidFill>
                <a:latin typeface="MS Mincho"/>
                <a:cs typeface="Times New Roman" panose="02020603050405020304" pitchFamily="18" charset="0"/>
              </a:rPr>
              <a:t>⑭</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持节</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手拿旄节。节</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旄</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m</a:t>
            </a:r>
            <a:r>
              <a:rPr lang="en-US" altLang="zh-CN" b="1">
                <a:solidFill>
                  <a:srgbClr val="000000"/>
                </a:solidFill>
                <a:latin typeface="宋体" panose="02010600030101010101" pitchFamily="2" charset="-122"/>
                <a:cs typeface="Times New Roman" panose="02020603050405020304" pitchFamily="18" charset="0"/>
              </a:rPr>
              <a:t>á</a:t>
            </a:r>
            <a:r>
              <a:rPr lang="en-US" altLang="zh-CN" b="1">
                <a:solidFill>
                  <a:srgbClr val="000000"/>
                </a:solidFill>
                <a:latin typeface="Times New Roman" panose="02020603050405020304" pitchFamily="18" charset="0"/>
                <a:ea typeface="宋体" panose="02010600030101010101" pitchFamily="2" charset="-122"/>
              </a:rPr>
              <a:t>o</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节</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以竹为杆</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上缀以牦牛尾</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是使者所持的凭证。</a:t>
            </a:r>
            <a:endParaRPr lang="zh-CN" altLang="en-US"/>
          </a:p>
        </p:txBody>
      </p:sp>
      <p:sp>
        <p:nvSpPr>
          <p:cNvPr id="6" name="矩形 5"/>
          <p:cNvSpPr/>
          <p:nvPr/>
        </p:nvSpPr>
        <p:spPr bwMode="auto">
          <a:xfrm>
            <a:off x="334566" y="764704"/>
            <a:ext cx="11521280" cy="5040560"/>
          </a:xfrm>
          <a:prstGeom prst="rect">
            <a:avLst/>
          </a:prstGeom>
          <a:noFill/>
          <a:ln w="19050" algn="ctr">
            <a:solidFill>
              <a:srgbClr val="EF412A"/>
            </a:solidFill>
            <a:prstDash val="dash"/>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487915455"/>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EF412A"/>
          </a:solidFill>
          <a:prstDash val="dash"/>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1017</TotalTime>
  <Words>9245</Words>
  <Application>Microsoft Office PowerPoint</Application>
  <PresentationFormat>自定义</PresentationFormat>
  <Paragraphs>480</Paragraphs>
  <Slides>62</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62</vt:i4>
      </vt:variant>
    </vt:vector>
  </HeadingPairs>
  <TitlesOfParts>
    <vt:vector size="73" baseType="lpstr">
      <vt:lpstr>MS Mincho</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843</cp:revision>
  <dcterms:created xsi:type="dcterms:W3CDTF">2020-11-06T05:24:00Z</dcterms:created>
  <dcterms:modified xsi:type="dcterms:W3CDTF">2025-07-03T08:26:34Z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97D1C7A2FF37464791FCC68C2E5DC138_12</vt:lpwstr>
  </property>
</Properties>
</file>